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sldIdLst>
    <p:sldId id="262" r:id="rId2"/>
    <p:sldId id="258" r:id="rId3"/>
    <p:sldId id="259" r:id="rId4"/>
    <p:sldId id="450" r:id="rId5"/>
    <p:sldId id="565" r:id="rId6"/>
    <p:sldId id="564" r:id="rId7"/>
    <p:sldId id="288" r:id="rId8"/>
    <p:sldId id="509" r:id="rId9"/>
    <p:sldId id="510" r:id="rId10"/>
    <p:sldId id="511" r:id="rId11"/>
    <p:sldId id="506" r:id="rId12"/>
    <p:sldId id="449" r:id="rId13"/>
    <p:sldId id="485" r:id="rId14"/>
    <p:sldId id="490" r:id="rId15"/>
    <p:sldId id="566" r:id="rId16"/>
    <p:sldId id="512" r:id="rId17"/>
    <p:sldId id="515" r:id="rId18"/>
    <p:sldId id="567" r:id="rId19"/>
    <p:sldId id="516" r:id="rId20"/>
    <p:sldId id="519" r:id="rId21"/>
    <p:sldId id="568" r:id="rId22"/>
    <p:sldId id="520" r:id="rId23"/>
    <p:sldId id="521" r:id="rId24"/>
    <p:sldId id="507" r:id="rId25"/>
    <p:sldId id="569" r:id="rId26"/>
    <p:sldId id="522" r:id="rId27"/>
    <p:sldId id="508" r:id="rId28"/>
    <p:sldId id="492" r:id="rId29"/>
    <p:sldId id="557" r:id="rId30"/>
    <p:sldId id="537" r:id="rId31"/>
    <p:sldId id="530" r:id="rId32"/>
    <p:sldId id="570" r:id="rId33"/>
    <p:sldId id="532" r:id="rId34"/>
    <p:sldId id="533" r:id="rId35"/>
    <p:sldId id="554" r:id="rId36"/>
    <p:sldId id="555" r:id="rId37"/>
    <p:sldId id="538" r:id="rId38"/>
    <p:sldId id="539" r:id="rId39"/>
    <p:sldId id="535" r:id="rId40"/>
    <p:sldId id="540" r:id="rId41"/>
    <p:sldId id="541" r:id="rId42"/>
    <p:sldId id="542" r:id="rId43"/>
    <p:sldId id="543" r:id="rId44"/>
    <p:sldId id="544" r:id="rId45"/>
    <p:sldId id="545" r:id="rId46"/>
    <p:sldId id="546" r:id="rId47"/>
    <p:sldId id="547" r:id="rId48"/>
    <p:sldId id="548" r:id="rId49"/>
    <p:sldId id="549" r:id="rId50"/>
    <p:sldId id="551" r:id="rId51"/>
    <p:sldId id="552" r:id="rId52"/>
    <p:sldId id="553" r:id="rId53"/>
    <p:sldId id="550" r:id="rId54"/>
    <p:sldId id="282" r:id="rId55"/>
    <p:sldId id="283" r:id="rId56"/>
    <p:sldId id="284" r:id="rId57"/>
    <p:sldId id="285" r:id="rId58"/>
  </p:sldIdLst>
  <p:sldSz cx="7920038" cy="45005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7">
          <p15:clr>
            <a:srgbClr val="A4A3A4"/>
          </p15:clr>
        </p15:guide>
        <p15:guide id="2" pos="24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" y="792"/>
      </p:cViewPr>
      <p:guideLst>
        <p:guide orient="horz" pos="1417"/>
        <p:guide pos="24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19E0E-A38E-4A92-868C-A3C4B3A97FB0}" type="datetimeFigureOut">
              <a:rPr lang="es-ES" smtClean="0"/>
              <a:t>05/07/2021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1143000"/>
            <a:ext cx="5432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15244-3081-41F6-84F0-D6F3BC16B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2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9B52-D96E-4F57-91FC-A174C6C41034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73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9B52-D96E-4F57-91FC-A174C6C41034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73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9B52-D96E-4F57-91FC-A174C6C41034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33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9B52-D96E-4F57-91FC-A174C6C41034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02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9B52-D96E-4F57-91FC-A174C6C41034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34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005" y="736551"/>
            <a:ext cx="5940029" cy="1566863"/>
          </a:xfrm>
        </p:spPr>
        <p:txBody>
          <a:bodyPr anchor="b"/>
          <a:lstStyle>
            <a:lvl1pPr algn="ctr">
              <a:defRPr sz="3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005" y="2363838"/>
            <a:ext cx="5940029" cy="1086594"/>
          </a:xfrm>
        </p:spPr>
        <p:txBody>
          <a:bodyPr/>
          <a:lstStyle>
            <a:lvl1pPr marL="0" indent="0" algn="ctr">
              <a:buNone/>
              <a:defRPr sz="1559"/>
            </a:lvl1pPr>
            <a:lvl2pPr marL="296997" indent="0" algn="ctr">
              <a:buNone/>
              <a:defRPr sz="1299"/>
            </a:lvl2pPr>
            <a:lvl3pPr marL="593994" indent="0" algn="ctr">
              <a:buNone/>
              <a:defRPr sz="1169"/>
            </a:lvl3pPr>
            <a:lvl4pPr marL="890991" indent="0" algn="ctr">
              <a:buNone/>
              <a:defRPr sz="1039"/>
            </a:lvl4pPr>
            <a:lvl5pPr marL="1187988" indent="0" algn="ctr">
              <a:buNone/>
              <a:defRPr sz="1039"/>
            </a:lvl5pPr>
            <a:lvl6pPr marL="1484986" indent="0" algn="ctr">
              <a:buNone/>
              <a:defRPr sz="1039"/>
            </a:lvl6pPr>
            <a:lvl7pPr marL="1781983" indent="0" algn="ctr">
              <a:buNone/>
              <a:defRPr sz="1039"/>
            </a:lvl7pPr>
            <a:lvl8pPr marL="2078980" indent="0" algn="ctr">
              <a:buNone/>
              <a:defRPr sz="1039"/>
            </a:lvl8pPr>
            <a:lvl9pPr marL="2375977" indent="0" algn="ctr">
              <a:buNone/>
              <a:defRPr sz="1039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6076E-3A04-451C-82F9-C9F4DD339ADF}" type="datetimeFigureOut">
              <a:rPr lang="es-ES"/>
              <a:pPr>
                <a:defRPr/>
              </a:pPr>
              <a:t>05/07/2021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192F-7EF1-4DE6-A63D-97ECFFC7B2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2533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265E-5F4F-4AF4-BB44-F59E6DEC3A0C}" type="datetimeFigureOut">
              <a:rPr lang="es-ES"/>
              <a:pPr>
                <a:defRPr/>
              </a:pPr>
              <a:t>05/07/2021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84CCA-21CA-4726-AA64-83F09BB73C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640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7777" y="239613"/>
            <a:ext cx="1707758" cy="381401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503" y="239613"/>
            <a:ext cx="5024274" cy="381401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5714-4168-4C6D-B047-3B516D9AB2D5}" type="datetimeFigureOut">
              <a:rPr lang="es-ES"/>
              <a:pPr>
                <a:defRPr/>
              </a:pPr>
              <a:t>05/07/2021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9F8B-8077-42EA-9B31-43F1A10D040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4051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1069-DAED-41EE-8E5D-3A1FAD4B21E9}" type="datetimeFigureOut">
              <a:rPr lang="es-ES"/>
              <a:pPr>
                <a:defRPr/>
              </a:pPr>
              <a:t>05/07/2021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6444B-63A4-40E0-9C3E-A34644387BF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2732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77" y="1122016"/>
            <a:ext cx="6831033" cy="1872109"/>
          </a:xfrm>
        </p:spPr>
        <p:txBody>
          <a:bodyPr anchor="b"/>
          <a:lstStyle>
            <a:lvl1pPr>
              <a:defRPr sz="3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377" y="3011836"/>
            <a:ext cx="6831033" cy="984498"/>
          </a:xfrm>
        </p:spPr>
        <p:txBody>
          <a:bodyPr/>
          <a:lstStyle>
            <a:lvl1pPr marL="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1pPr>
            <a:lvl2pPr marL="296997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2pPr>
            <a:lvl3pPr marL="593994" indent="0">
              <a:buNone/>
              <a:defRPr sz="1169">
                <a:solidFill>
                  <a:schemeClr val="tx1">
                    <a:tint val="75000"/>
                  </a:schemeClr>
                </a:solidFill>
              </a:defRPr>
            </a:lvl3pPr>
            <a:lvl4pPr marL="890991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4pPr>
            <a:lvl5pPr marL="1187988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5pPr>
            <a:lvl6pPr marL="1484986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6pPr>
            <a:lvl7pPr marL="1781983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7pPr>
            <a:lvl8pPr marL="2078980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8pPr>
            <a:lvl9pPr marL="2375977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1C46-63AA-45EC-AC39-5D491B7A7932}" type="datetimeFigureOut">
              <a:rPr lang="es-ES"/>
              <a:pPr>
                <a:defRPr/>
              </a:pPr>
              <a:t>05/07/2021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8C86-A989-4DBF-9D93-5EF3AC18A69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2861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03" y="1198066"/>
            <a:ext cx="3366016" cy="28555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9519" y="1198066"/>
            <a:ext cx="3366016" cy="28555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F28F-87C2-4655-8CD5-B879655C14BB}" type="datetimeFigureOut">
              <a:rPr lang="es-ES"/>
              <a:pPr>
                <a:defRPr/>
              </a:pPr>
              <a:t>05/07/2021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5A0C-7A2C-4624-9A0E-EA84E09EEA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0305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239614"/>
            <a:ext cx="6831033" cy="86990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35" y="1103263"/>
            <a:ext cx="3350547" cy="540692"/>
          </a:xfrm>
        </p:spPr>
        <p:txBody>
          <a:bodyPr anchor="b"/>
          <a:lstStyle>
            <a:lvl1pPr marL="0" indent="0">
              <a:buNone/>
              <a:defRPr sz="1559" b="1"/>
            </a:lvl1pPr>
            <a:lvl2pPr marL="296997" indent="0">
              <a:buNone/>
              <a:defRPr sz="1299" b="1"/>
            </a:lvl2pPr>
            <a:lvl3pPr marL="593994" indent="0">
              <a:buNone/>
              <a:defRPr sz="1169" b="1"/>
            </a:lvl3pPr>
            <a:lvl4pPr marL="890991" indent="0">
              <a:buNone/>
              <a:defRPr sz="1039" b="1"/>
            </a:lvl4pPr>
            <a:lvl5pPr marL="1187988" indent="0">
              <a:buNone/>
              <a:defRPr sz="1039" b="1"/>
            </a:lvl5pPr>
            <a:lvl6pPr marL="1484986" indent="0">
              <a:buNone/>
              <a:defRPr sz="1039" b="1"/>
            </a:lvl6pPr>
            <a:lvl7pPr marL="1781983" indent="0">
              <a:buNone/>
              <a:defRPr sz="1039" b="1"/>
            </a:lvl7pPr>
            <a:lvl8pPr marL="2078980" indent="0">
              <a:buNone/>
              <a:defRPr sz="1039" b="1"/>
            </a:lvl8pPr>
            <a:lvl9pPr marL="2375977" indent="0">
              <a:buNone/>
              <a:defRPr sz="103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535" y="1643956"/>
            <a:ext cx="3350547" cy="241801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519" y="1103263"/>
            <a:ext cx="3367048" cy="540692"/>
          </a:xfrm>
        </p:spPr>
        <p:txBody>
          <a:bodyPr anchor="b"/>
          <a:lstStyle>
            <a:lvl1pPr marL="0" indent="0">
              <a:buNone/>
              <a:defRPr sz="1559" b="1"/>
            </a:lvl1pPr>
            <a:lvl2pPr marL="296997" indent="0">
              <a:buNone/>
              <a:defRPr sz="1299" b="1"/>
            </a:lvl2pPr>
            <a:lvl3pPr marL="593994" indent="0">
              <a:buNone/>
              <a:defRPr sz="1169" b="1"/>
            </a:lvl3pPr>
            <a:lvl4pPr marL="890991" indent="0">
              <a:buNone/>
              <a:defRPr sz="1039" b="1"/>
            </a:lvl4pPr>
            <a:lvl5pPr marL="1187988" indent="0">
              <a:buNone/>
              <a:defRPr sz="1039" b="1"/>
            </a:lvl5pPr>
            <a:lvl6pPr marL="1484986" indent="0">
              <a:buNone/>
              <a:defRPr sz="1039" b="1"/>
            </a:lvl6pPr>
            <a:lvl7pPr marL="1781983" indent="0">
              <a:buNone/>
              <a:defRPr sz="1039" b="1"/>
            </a:lvl7pPr>
            <a:lvl8pPr marL="2078980" indent="0">
              <a:buNone/>
              <a:defRPr sz="1039" b="1"/>
            </a:lvl8pPr>
            <a:lvl9pPr marL="2375977" indent="0">
              <a:buNone/>
              <a:defRPr sz="103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9519" y="1643956"/>
            <a:ext cx="3367048" cy="241801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A822-7FF2-4941-BD72-868232BE2B70}" type="datetimeFigureOut">
              <a:rPr lang="es-ES"/>
              <a:pPr>
                <a:defRPr/>
              </a:pPr>
              <a:t>05/07/2021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DB26-994B-4BED-832A-C5CA0E28CAD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533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DB8A-1C21-48B1-8F84-D62EE9826DF8}" type="datetimeFigureOut">
              <a:rPr lang="es-ES"/>
              <a:pPr>
                <a:defRPr/>
              </a:pPr>
              <a:t>05/07/2021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D8E4-FB84-4087-B63F-70BE6F653CE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9531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D4B6-8B27-498A-9AAF-E9979D1B2A4D}" type="datetimeFigureOut">
              <a:rPr lang="es-ES"/>
              <a:pPr>
                <a:defRPr/>
              </a:pPr>
              <a:t>05/07/2021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F1F0-E29F-4E99-A5B3-BA80CD80828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649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5" y="300038"/>
            <a:ext cx="2554418" cy="1050131"/>
          </a:xfrm>
        </p:spPr>
        <p:txBody>
          <a:bodyPr anchor="b"/>
          <a:lstStyle>
            <a:lvl1pPr>
              <a:defRPr sz="2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48" y="647998"/>
            <a:ext cx="4009519" cy="3198317"/>
          </a:xfrm>
        </p:spPr>
        <p:txBody>
          <a:bodyPr/>
          <a:lstStyle>
            <a:lvl1pPr>
              <a:defRPr sz="2079"/>
            </a:lvl1pPr>
            <a:lvl2pPr>
              <a:defRPr sz="1819"/>
            </a:lvl2pPr>
            <a:lvl3pPr>
              <a:defRPr sz="1559"/>
            </a:lvl3pPr>
            <a:lvl4pPr>
              <a:defRPr sz="1299"/>
            </a:lvl4pPr>
            <a:lvl5pPr>
              <a:defRPr sz="1299"/>
            </a:lvl5pPr>
            <a:lvl6pPr>
              <a:defRPr sz="1299"/>
            </a:lvl6pPr>
            <a:lvl7pPr>
              <a:defRPr sz="1299"/>
            </a:lvl7pPr>
            <a:lvl8pPr>
              <a:defRPr sz="1299"/>
            </a:lvl8pPr>
            <a:lvl9pPr>
              <a:defRPr sz="1299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5" y="1350169"/>
            <a:ext cx="2554418" cy="2501355"/>
          </a:xfrm>
        </p:spPr>
        <p:txBody>
          <a:bodyPr/>
          <a:lstStyle>
            <a:lvl1pPr marL="0" indent="0">
              <a:buNone/>
              <a:defRPr sz="1039"/>
            </a:lvl1pPr>
            <a:lvl2pPr marL="296997" indent="0">
              <a:buNone/>
              <a:defRPr sz="909"/>
            </a:lvl2pPr>
            <a:lvl3pPr marL="593994" indent="0">
              <a:buNone/>
              <a:defRPr sz="780"/>
            </a:lvl3pPr>
            <a:lvl4pPr marL="890991" indent="0">
              <a:buNone/>
              <a:defRPr sz="650"/>
            </a:lvl4pPr>
            <a:lvl5pPr marL="1187988" indent="0">
              <a:buNone/>
              <a:defRPr sz="650"/>
            </a:lvl5pPr>
            <a:lvl6pPr marL="1484986" indent="0">
              <a:buNone/>
              <a:defRPr sz="650"/>
            </a:lvl6pPr>
            <a:lvl7pPr marL="1781983" indent="0">
              <a:buNone/>
              <a:defRPr sz="650"/>
            </a:lvl7pPr>
            <a:lvl8pPr marL="2078980" indent="0">
              <a:buNone/>
              <a:defRPr sz="650"/>
            </a:lvl8pPr>
            <a:lvl9pPr marL="2375977" indent="0">
              <a:buNone/>
              <a:defRPr sz="6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81A5-0A72-4B79-818A-6FC35895643B}" type="datetimeFigureOut">
              <a:rPr lang="es-ES"/>
              <a:pPr>
                <a:defRPr/>
              </a:pPr>
              <a:t>05/07/2021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70EB-35CB-40FC-970A-F7BC71AF756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9825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5" y="300038"/>
            <a:ext cx="2554418" cy="1050131"/>
          </a:xfrm>
        </p:spPr>
        <p:txBody>
          <a:bodyPr anchor="b"/>
          <a:lstStyle>
            <a:lvl1pPr>
              <a:defRPr sz="2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7048" y="647998"/>
            <a:ext cx="4009519" cy="3198317"/>
          </a:xfrm>
        </p:spPr>
        <p:txBody>
          <a:bodyPr rtlCol="0">
            <a:normAutofit/>
          </a:bodyPr>
          <a:lstStyle>
            <a:lvl1pPr marL="0" indent="0">
              <a:buNone/>
              <a:defRPr sz="2079"/>
            </a:lvl1pPr>
            <a:lvl2pPr marL="296997" indent="0">
              <a:buNone/>
              <a:defRPr sz="1819"/>
            </a:lvl2pPr>
            <a:lvl3pPr marL="593994" indent="0">
              <a:buNone/>
              <a:defRPr sz="1559"/>
            </a:lvl3pPr>
            <a:lvl4pPr marL="890991" indent="0">
              <a:buNone/>
              <a:defRPr sz="1299"/>
            </a:lvl4pPr>
            <a:lvl5pPr marL="1187988" indent="0">
              <a:buNone/>
              <a:defRPr sz="1299"/>
            </a:lvl5pPr>
            <a:lvl6pPr marL="1484986" indent="0">
              <a:buNone/>
              <a:defRPr sz="1299"/>
            </a:lvl6pPr>
            <a:lvl7pPr marL="1781983" indent="0">
              <a:buNone/>
              <a:defRPr sz="1299"/>
            </a:lvl7pPr>
            <a:lvl8pPr marL="2078980" indent="0">
              <a:buNone/>
              <a:defRPr sz="1299"/>
            </a:lvl8pPr>
            <a:lvl9pPr marL="2375977" indent="0">
              <a:buNone/>
              <a:defRPr sz="1299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5" y="1350169"/>
            <a:ext cx="2554418" cy="2501355"/>
          </a:xfrm>
        </p:spPr>
        <p:txBody>
          <a:bodyPr/>
          <a:lstStyle>
            <a:lvl1pPr marL="0" indent="0">
              <a:buNone/>
              <a:defRPr sz="1039"/>
            </a:lvl1pPr>
            <a:lvl2pPr marL="296997" indent="0">
              <a:buNone/>
              <a:defRPr sz="909"/>
            </a:lvl2pPr>
            <a:lvl3pPr marL="593994" indent="0">
              <a:buNone/>
              <a:defRPr sz="780"/>
            </a:lvl3pPr>
            <a:lvl4pPr marL="890991" indent="0">
              <a:buNone/>
              <a:defRPr sz="650"/>
            </a:lvl4pPr>
            <a:lvl5pPr marL="1187988" indent="0">
              <a:buNone/>
              <a:defRPr sz="650"/>
            </a:lvl5pPr>
            <a:lvl6pPr marL="1484986" indent="0">
              <a:buNone/>
              <a:defRPr sz="650"/>
            </a:lvl6pPr>
            <a:lvl7pPr marL="1781983" indent="0">
              <a:buNone/>
              <a:defRPr sz="650"/>
            </a:lvl7pPr>
            <a:lvl8pPr marL="2078980" indent="0">
              <a:buNone/>
              <a:defRPr sz="650"/>
            </a:lvl8pPr>
            <a:lvl9pPr marL="2375977" indent="0">
              <a:buNone/>
              <a:defRPr sz="6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DEA5B-76B3-407E-8957-510FD3A0CEDD}" type="datetimeFigureOut">
              <a:rPr lang="es-ES"/>
              <a:pPr>
                <a:defRPr/>
              </a:pPr>
              <a:t>05/07/2021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8602B-43F7-47AC-AB94-BD58BD4C816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0147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239713"/>
            <a:ext cx="68310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198563"/>
            <a:ext cx="683101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Editar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513" y="4171950"/>
            <a:ext cx="1782762" cy="239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8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CBEE3D-ADEE-4131-84E5-410B06971CA4}" type="datetimeFigureOut">
              <a:rPr lang="es-ES"/>
              <a:pPr>
                <a:defRPr/>
              </a:pPr>
              <a:t>05/07/2021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138" y="4171950"/>
            <a:ext cx="2671762" cy="239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8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2763" y="4171950"/>
            <a:ext cx="1782762" cy="239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F8C3E5-BE80-49BC-A964-17B71E785F4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352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93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93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pitchFamily="34" charset="0"/>
        </a:defRPr>
      </a:lvl2pPr>
      <a:lvl3pPr algn="l" defTabSz="593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pitchFamily="34" charset="0"/>
        </a:defRPr>
      </a:lvl3pPr>
      <a:lvl4pPr algn="l" defTabSz="593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pitchFamily="34" charset="0"/>
        </a:defRPr>
      </a:lvl4pPr>
      <a:lvl5pPr algn="l" defTabSz="593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59372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59372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59372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59372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47638" indent="-147638" algn="l" defTabSz="593725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47638" algn="l" defTabSz="593725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47638" algn="l" defTabSz="593725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8225" indent="-147638" algn="l" defTabSz="593725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35088" indent="-147638" algn="l" defTabSz="593725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33484" indent="-148499" algn="l" defTabSz="593994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930481" indent="-148499" algn="l" defTabSz="593994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227478" indent="-148499" algn="l" defTabSz="593994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524476" indent="-148499" algn="l" defTabSz="593994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3994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1pPr>
      <a:lvl2pPr marL="296997" algn="l" defTabSz="593994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2pPr>
      <a:lvl3pPr marL="593994" algn="l" defTabSz="593994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3pPr>
      <a:lvl4pPr marL="890991" algn="l" defTabSz="593994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4pPr>
      <a:lvl5pPr marL="1187988" algn="l" defTabSz="593994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5pPr>
      <a:lvl6pPr marL="1484986" algn="l" defTabSz="593994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781983" algn="l" defTabSz="593994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078980" algn="l" defTabSz="593994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375977" algn="l" defTabSz="593994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juntadeandalucia.es/organismos/empleoformacionytrabajoautonomo/servicios/procedimientos/detalle/24389/datos-basicos.html" TargetMode="External"/><Relationship Id="rId2" Type="http://schemas.openxmlformats.org/officeDocument/2006/relationships/hyperlink" Target="https://juntadeandalucia.es/organismos/empleoformacionytrabajoautonomo/servicios/procedimientos/detalle/24388/datos-basico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norenuncio.com/nuestra-lucha-category/estudios-sociologico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andaluciaemprende.es/wp-content/uploads/2020/03/Informe-Emprendimiento-y-Conciliaci%C3%B3n.pd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eh.junta-andalucia.es/haciendayadministracionpublica/ov/general/manten_cuenta.htm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2">
            <a:extLst>
              <a:ext uri="{FF2B5EF4-FFF2-40B4-BE49-F238E27FC236}">
                <a16:creationId xmlns:a16="http://schemas.microsoft.com/office/drawing/2014/main" id="{2EC079E9-2524-483C-B8AA-D7CA19C07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6"/>
          <a:stretch>
            <a:fillRect/>
          </a:stretch>
        </p:blipFill>
        <p:spPr bwMode="auto">
          <a:xfrm>
            <a:off x="467916" y="-1"/>
            <a:ext cx="745212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BDC6A1A-4F89-4442-B262-8993CE3A2BF0}"/>
              </a:ext>
            </a:extLst>
          </p:cNvPr>
          <p:cNvSpPr/>
          <p:nvPr/>
        </p:nvSpPr>
        <p:spPr>
          <a:xfrm>
            <a:off x="0" y="11151"/>
            <a:ext cx="3960019" cy="4500563"/>
          </a:xfrm>
          <a:prstGeom prst="rect">
            <a:avLst/>
          </a:prstGeom>
          <a:solidFill>
            <a:srgbClr val="1B831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181" b="1" dirty="0"/>
          </a:p>
        </p:txBody>
      </p:sp>
      <p:sp>
        <p:nvSpPr>
          <p:cNvPr id="2052" name="CuadroTexto 6">
            <a:extLst>
              <a:ext uri="{FF2B5EF4-FFF2-40B4-BE49-F238E27FC236}">
                <a16:creationId xmlns:a16="http://schemas.microsoft.com/office/drawing/2014/main" id="{38F7CF07-5A49-4531-B418-A707AF3F0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77" y="262533"/>
            <a:ext cx="3169146" cy="75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44" b="1">
                <a:solidFill>
                  <a:schemeClr val="bg1"/>
                </a:solidFill>
                <a:latin typeface="Noto Sans" pitchFamily="34" charset="0"/>
                <a:cs typeface="Noto Sans" pitchFamily="34" charset="0"/>
              </a:rPr>
              <a:t>Subvenciones dirigidas a la conciliación de la vida personal, familiar y laboral en Andalucía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48B37DA-4F5F-4F44-AE51-D7D6936A4E3B}"/>
              </a:ext>
            </a:extLst>
          </p:cNvPr>
          <p:cNvCxnSpPr/>
          <p:nvPr/>
        </p:nvCxnSpPr>
        <p:spPr>
          <a:xfrm>
            <a:off x="1011734" y="1041797"/>
            <a:ext cx="23669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CuadroTexto 14">
            <a:extLst>
              <a:ext uri="{FF2B5EF4-FFF2-40B4-BE49-F238E27FC236}">
                <a16:creationId xmlns:a16="http://schemas.microsoft.com/office/drawing/2014/main" id="{84150E30-35E6-458A-B20F-34C38D229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93" y="1740843"/>
            <a:ext cx="2897237" cy="9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38" b="1" dirty="0">
                <a:solidFill>
                  <a:schemeClr val="bg1"/>
                </a:solidFill>
                <a:latin typeface="Noto Sans" pitchFamily="34" charset="0"/>
                <a:cs typeface="Noto Sans" pitchFamily="34" charset="0"/>
              </a:rPr>
              <a:t>AYUDAS A LA CONCILIACIÓN DEL TRABAJO AUTÓNOMO</a:t>
            </a:r>
            <a:endParaRPr lang="es-ES" altLang="es-ES" sz="1838" dirty="0">
              <a:solidFill>
                <a:schemeClr val="bg1"/>
              </a:solidFill>
              <a:latin typeface="Noto Sans" pitchFamily="34" charset="0"/>
              <a:cs typeface="Noto Sans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BB813B3-4DCD-417E-8D1F-F4695474BC19}"/>
              </a:ext>
            </a:extLst>
          </p:cNvPr>
          <p:cNvSpPr/>
          <p:nvPr/>
        </p:nvSpPr>
        <p:spPr>
          <a:xfrm>
            <a:off x="1546176" y="1270992"/>
            <a:ext cx="1283494" cy="288578"/>
          </a:xfrm>
          <a:prstGeom prst="rect">
            <a:avLst/>
          </a:prstGeom>
          <a:solidFill>
            <a:srgbClr val="EF8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181" dirty="0"/>
          </a:p>
        </p:txBody>
      </p:sp>
      <p:sp>
        <p:nvSpPr>
          <p:cNvPr id="2056" name="CuadroTexto 17">
            <a:extLst>
              <a:ext uri="{FF2B5EF4-FFF2-40B4-BE49-F238E27FC236}">
                <a16:creationId xmlns:a16="http://schemas.microsoft.com/office/drawing/2014/main" id="{8537A478-96BB-4B00-B889-6F4828EDD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179" y="1252240"/>
            <a:ext cx="1138453" cy="3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38" b="1">
                <a:solidFill>
                  <a:schemeClr val="bg1"/>
                </a:solidFill>
                <a:latin typeface="Noto Sans" pitchFamily="34" charset="0"/>
                <a:cs typeface="Noto Sans" pitchFamily="34" charset="0"/>
              </a:rPr>
              <a:t>WEBINAR</a:t>
            </a:r>
          </a:p>
        </p:txBody>
      </p:sp>
      <p:pic>
        <p:nvPicPr>
          <p:cNvPr id="2057" name="Imagen 18">
            <a:extLst>
              <a:ext uri="{FF2B5EF4-FFF2-40B4-BE49-F238E27FC236}">
                <a16:creationId xmlns:a16="http://schemas.microsoft.com/office/drawing/2014/main" id="{AC1CDA8D-8200-4ECF-A9B2-A06C6714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9" y="2983706"/>
            <a:ext cx="236488" cy="21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en 20">
            <a:extLst>
              <a:ext uri="{FF2B5EF4-FFF2-40B4-BE49-F238E27FC236}">
                <a16:creationId xmlns:a16="http://schemas.microsoft.com/office/drawing/2014/main" id="{BC67C017-5303-4503-9B33-660397D9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19" y="2996208"/>
            <a:ext cx="236488" cy="23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7B5D7B-6AC6-4FC4-B64E-65B113147EAC}"/>
              </a:ext>
            </a:extLst>
          </p:cNvPr>
          <p:cNvSpPr/>
          <p:nvPr/>
        </p:nvSpPr>
        <p:spPr>
          <a:xfrm>
            <a:off x="1258640" y="2995166"/>
            <a:ext cx="859482" cy="236488"/>
          </a:xfrm>
          <a:prstGeom prst="rect">
            <a:avLst/>
          </a:prstGeom>
          <a:solidFill>
            <a:srgbClr val="EF8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181"/>
          </a:p>
        </p:txBody>
      </p:sp>
      <p:sp>
        <p:nvSpPr>
          <p:cNvPr id="2060" name="CuadroTexto 3">
            <a:extLst>
              <a:ext uri="{FF2B5EF4-FFF2-40B4-BE49-F238E27FC236}">
                <a16:creationId xmlns:a16="http://schemas.microsoft.com/office/drawing/2014/main" id="{30F3E23B-16B5-46FB-A950-1D09EDE6D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142" y="2969121"/>
            <a:ext cx="873026" cy="29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313" b="1">
                <a:solidFill>
                  <a:schemeClr val="bg1"/>
                </a:solidFill>
                <a:latin typeface="Noto Sans" pitchFamily="34" charset="0"/>
                <a:cs typeface="Noto Sans" pitchFamily="34" charset="0"/>
              </a:rPr>
              <a:t>6 de julio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6BDD0B1-5D70-457D-A8D6-9AD4F962E609}"/>
              </a:ext>
            </a:extLst>
          </p:cNvPr>
          <p:cNvSpPr/>
          <p:nvPr/>
        </p:nvSpPr>
        <p:spPr>
          <a:xfrm>
            <a:off x="2671317" y="2992040"/>
            <a:ext cx="664666" cy="241697"/>
          </a:xfrm>
          <a:prstGeom prst="rect">
            <a:avLst/>
          </a:prstGeom>
          <a:solidFill>
            <a:srgbClr val="EF8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181"/>
          </a:p>
        </p:txBody>
      </p:sp>
      <p:sp>
        <p:nvSpPr>
          <p:cNvPr id="2062" name="CuadroTexto 4">
            <a:extLst>
              <a:ext uri="{FF2B5EF4-FFF2-40B4-BE49-F238E27FC236}">
                <a16:creationId xmlns:a16="http://schemas.microsoft.com/office/drawing/2014/main" id="{34E44283-C073-40AD-8086-741E976D5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940" y="2994124"/>
            <a:ext cx="888653" cy="29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313" b="1">
                <a:solidFill>
                  <a:schemeClr val="bg1"/>
                </a:solidFill>
                <a:latin typeface="Noto Sans" pitchFamily="34" charset="0"/>
                <a:cs typeface="Noto Sans" pitchFamily="34" charset="0"/>
              </a:rPr>
              <a:t>10.00 h</a:t>
            </a:r>
          </a:p>
        </p:txBody>
      </p:sp>
      <p:pic>
        <p:nvPicPr>
          <p:cNvPr id="2063" name="17 Imagen" descr="logo horizontal blanco.png">
            <a:extLst>
              <a:ext uri="{FF2B5EF4-FFF2-40B4-BE49-F238E27FC236}">
                <a16:creationId xmlns:a16="http://schemas.microsoft.com/office/drawing/2014/main" id="{E49FB6A5-5784-4FD2-A787-F45280EA94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9" y="3805684"/>
            <a:ext cx="3634830" cy="54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455907" y="546973"/>
            <a:ext cx="7008223" cy="274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r>
              <a:rPr lang="es-ES" altLang="es-ES" sz="2400" b="1" dirty="0">
                <a:solidFill>
                  <a:srgbClr val="FFC000"/>
                </a:solidFill>
                <a:latin typeface="Century Gothic" pitchFamily="34" charset="0"/>
              </a:rPr>
              <a:t>Líneas convocadas para empresas</a:t>
            </a:r>
            <a:endParaRPr lang="es-ES" sz="2400" b="1" dirty="0">
              <a:solidFill>
                <a:srgbClr val="FFC000"/>
              </a:solidFill>
              <a:latin typeface="Century Gothic" pitchFamily="34" charset="0"/>
            </a:endParaRPr>
          </a:p>
          <a:p>
            <a:pPr marL="225045" indent="-225045" algn="just">
              <a:lnSpc>
                <a:spcPct val="107000"/>
              </a:lnSpc>
              <a:spcBef>
                <a:spcPts val="788"/>
              </a:spcBef>
              <a:buFontTx/>
              <a:buChar char="-"/>
              <a:defRPr/>
            </a:pPr>
            <a:r>
              <a:rPr lang="es-ES" sz="15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Trebuchet MS"/>
              </a:rPr>
              <a:t>Línea 4.</a:t>
            </a:r>
            <a:r>
              <a:rPr lang="es-ES" sz="157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Trebuchet MS"/>
              </a:rPr>
              <a:t> Subvenciones para la contratación realizada por personas trabajadoras autónomas con hijos o hijas menores de 3 años a su cargo </a:t>
            </a:r>
            <a:r>
              <a:rPr lang="es-ES" sz="15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Trebuchet MS"/>
              </a:rPr>
              <a:t>para que trabajen en su actividad económica o profesional.</a:t>
            </a:r>
          </a:p>
          <a:p>
            <a:pPr marL="225045" indent="-225045" algn="just">
              <a:lnSpc>
                <a:spcPct val="107000"/>
              </a:lnSpc>
              <a:spcBef>
                <a:spcPts val="788"/>
              </a:spcBef>
              <a:buFontTx/>
              <a:buChar char="-"/>
              <a:defRPr/>
            </a:pPr>
            <a:r>
              <a:rPr lang="es-ES" sz="15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Trebuchet MS"/>
              </a:rPr>
              <a:t>Línea 5.</a:t>
            </a:r>
            <a:r>
              <a:rPr lang="es-ES" sz="157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Trebuchet MS"/>
              </a:rPr>
              <a:t> Subvenciones para la contratación realizada por personas trabajadoras autónomas para su </a:t>
            </a:r>
            <a:r>
              <a:rPr lang="es-ES" sz="15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Trebuchet MS"/>
              </a:rPr>
              <a:t>sustitución</a:t>
            </a:r>
            <a:r>
              <a:rPr lang="es-ES" sz="157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Trebuchet MS"/>
              </a:rPr>
              <a:t> en los supuestos de </a:t>
            </a:r>
            <a:r>
              <a:rPr lang="es-ES" sz="15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Trebuchet MS"/>
              </a:rPr>
              <a:t>riesgo durante el embarazo, y en los periodos de descanso</a:t>
            </a:r>
            <a:r>
              <a:rPr lang="es-ES" sz="157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Trebuchet MS"/>
              </a:rPr>
              <a:t> por nacimiento de hijo o hija, adopción, guarda con fines de adopción o acogimiento familiar.</a:t>
            </a:r>
            <a:endParaRPr lang="es-ES" altLang="es-ES" sz="1575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sym typeface="Trebuchet M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162FAB-A014-4866-AEE2-2D5A7A66E4F7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4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463732" y="454581"/>
            <a:ext cx="6949440" cy="288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r>
              <a:rPr lang="es-ES" sz="2000" b="1" dirty="0">
                <a:solidFill>
                  <a:srgbClr val="FFC000"/>
                </a:solidFill>
                <a:latin typeface="Century Gothic" pitchFamily="34" charset="0"/>
              </a:rPr>
              <a:t>Línea 4. Subvenciones para la contratación realizada por personas trabajadoras autónomas con hijos o hijas menores de 3 años a su cargo para que trabajen en su actividad económica o profesional</a:t>
            </a:r>
            <a:endParaRPr lang="es-ES" altLang="es-ES" sz="2000" b="1" dirty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endParaRPr lang="es-ES" altLang="es-ES" sz="1313" b="1" dirty="0">
              <a:solidFill>
                <a:srgbClr val="FFC000"/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r>
              <a:rPr lang="es-ES" altLang="es-ES" sz="1600" b="1" dirty="0">
                <a:solidFill>
                  <a:srgbClr val="FFC000"/>
                </a:solidFill>
                <a:latin typeface="Century Gothic" pitchFamily="34" charset="0"/>
              </a:rPr>
              <a:t>Objetivo</a:t>
            </a:r>
          </a:p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r>
              <a:rPr lang="es-ES" altLang="es-ES" sz="1181" dirty="0">
                <a:latin typeface="Century Gothic" panose="020B0502020202020204" pitchFamily="34" charset="0"/>
              </a:rPr>
              <a:t>Fomentar la </a:t>
            </a:r>
            <a:r>
              <a:rPr lang="es-ES" altLang="es-ES" sz="1181" b="1" dirty="0">
                <a:latin typeface="Century Gothic" panose="020B0502020202020204" pitchFamily="34" charset="0"/>
              </a:rPr>
              <a:t>conciliación de la vida personal, familiar y laboral </a:t>
            </a:r>
            <a:r>
              <a:rPr lang="es-ES" altLang="es-ES" sz="1181" dirty="0">
                <a:latin typeface="Century Gothic" panose="020B0502020202020204" pitchFamily="34" charset="0"/>
              </a:rPr>
              <a:t>de las personas trabajadoras </a:t>
            </a:r>
            <a:r>
              <a:rPr lang="es-ES" altLang="es-ES" sz="1181" b="1" dirty="0">
                <a:latin typeface="Century Gothic" panose="020B0502020202020204" pitchFamily="34" charset="0"/>
              </a:rPr>
              <a:t>autónomas con hijos o hijas menores de 3 años</a:t>
            </a:r>
            <a:r>
              <a:rPr lang="es-ES" altLang="es-ES" sz="1181" dirty="0">
                <a:latin typeface="Century Gothic" panose="020B0502020202020204" pitchFamily="34" charset="0"/>
              </a:rPr>
              <a:t> a su cargo</a:t>
            </a:r>
          </a:p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endParaRPr lang="es-ES" altLang="es-ES" sz="1313" b="1" dirty="0">
              <a:solidFill>
                <a:srgbClr val="FFC000"/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4E1BB6D-A32E-4D6F-8066-C4B84B786099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9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0482" y="967046"/>
            <a:ext cx="6720839" cy="2763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1181" b="1" dirty="0">
              <a:solidFill>
                <a:srgbClr val="FFC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s-ES" sz="2400" b="1" dirty="0">
                <a:solidFill>
                  <a:srgbClr val="FFC000"/>
                </a:solidFill>
                <a:latin typeface="Century Gothic" pitchFamily="34" charset="0"/>
              </a:rPr>
              <a:t>   ¿Qué se subvenciona ?</a:t>
            </a:r>
          </a:p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algn="just"/>
            <a:endParaRPr lang="es-ES" sz="1181" dirty="0">
              <a:latin typeface="Century Gothic" panose="020B0502020202020204" pitchFamily="34" charset="0"/>
            </a:endParaRPr>
          </a:p>
          <a:p>
            <a:pPr algn="just"/>
            <a:r>
              <a:rPr lang="es-ES" sz="1181" dirty="0">
                <a:latin typeface="Century Gothic" panose="020B0502020202020204" pitchFamily="34" charset="0"/>
              </a:rPr>
              <a:t>La </a:t>
            </a:r>
            <a:r>
              <a:rPr lang="es-ES" sz="1181" b="1" dirty="0">
                <a:latin typeface="Century Gothic" panose="020B0502020202020204" pitchFamily="34" charset="0"/>
              </a:rPr>
              <a:t>contratación por cuenta ajena </a:t>
            </a:r>
            <a:r>
              <a:rPr lang="es-ES" sz="1181" dirty="0">
                <a:latin typeface="Century Gothic" panose="020B0502020202020204" pitchFamily="34" charset="0"/>
              </a:rPr>
              <a:t>que se realice </a:t>
            </a:r>
            <a:r>
              <a:rPr lang="es-ES" sz="1181" b="1" dirty="0">
                <a:latin typeface="Century Gothic" panose="020B0502020202020204" pitchFamily="34" charset="0"/>
              </a:rPr>
              <a:t>por la persona trabajadora autónoma </a:t>
            </a:r>
            <a:r>
              <a:rPr lang="es-ES" sz="1181" dirty="0">
                <a:latin typeface="Century Gothic" panose="020B0502020202020204" pitchFamily="34" charset="0"/>
              </a:rPr>
              <a:t>para que trabaje en su actividad económica o profesional, </a:t>
            </a:r>
            <a:r>
              <a:rPr lang="es-ES" sz="1181" b="1" dirty="0">
                <a:latin typeface="Century Gothic" panose="020B0502020202020204" pitchFamily="34" charset="0"/>
              </a:rPr>
              <a:t>así como el mantenimiento de la misma</a:t>
            </a:r>
            <a:r>
              <a:rPr lang="es-ES" sz="1181" dirty="0">
                <a:latin typeface="Century Gothic" panose="020B0502020202020204" pitchFamily="34" charset="0"/>
              </a:rPr>
              <a:t>, de forma ininterrumpida </a:t>
            </a:r>
            <a:r>
              <a:rPr lang="es-ES" sz="1181" b="1" dirty="0">
                <a:latin typeface="Century Gothic" panose="020B0502020202020204" pitchFamily="34" charset="0"/>
              </a:rPr>
              <a:t>durante doce meses o la parte proporcional </a:t>
            </a:r>
            <a:r>
              <a:rPr lang="es-ES" sz="1181" dirty="0">
                <a:latin typeface="Century Gothic" panose="020B0502020202020204" pitchFamily="34" charset="0"/>
              </a:rPr>
              <a:t>que corresponda como </a:t>
            </a:r>
            <a:r>
              <a:rPr lang="es-ES" sz="1181" b="1" dirty="0">
                <a:latin typeface="Century Gothic" panose="020B0502020202020204" pitchFamily="34" charset="0"/>
              </a:rPr>
              <a:t>máximo hasta que el hijo o hija  cumpla tres años</a:t>
            </a:r>
            <a:r>
              <a:rPr lang="es-ES" sz="1181" dirty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s-ES" sz="1181" dirty="0">
              <a:latin typeface="Century Gothic" panose="020B0502020202020204" pitchFamily="34" charset="0"/>
              <a:sym typeface="Arial"/>
            </a:endParaRPr>
          </a:p>
          <a:p>
            <a:pPr algn="just"/>
            <a:r>
              <a:rPr lang="es-ES" sz="1181" dirty="0">
                <a:latin typeface="Century Gothic" panose="020B0502020202020204" pitchFamily="34" charset="0"/>
                <a:sym typeface="Arial"/>
              </a:rPr>
              <a:t>Serán subvencionables las contrataciones realizadas a partir de que surta efectos la presente convocatoria y durante su vigencia (15 de junio a 30 de septiembre de 2021), así como las contrataciones realizadas en los </a:t>
            </a:r>
            <a:r>
              <a:rPr lang="es-ES" sz="1181" b="1" dirty="0">
                <a:latin typeface="Century Gothic" panose="020B0502020202020204" pitchFamily="34" charset="0"/>
                <a:sym typeface="Arial"/>
              </a:rPr>
              <a:t>doce meses anteriores a que surta efectos la presente convocatoria (De 15/06/2020 a 30/09/2021).</a:t>
            </a: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6A79420-A77B-4F46-AC6B-A55A00EF6A0D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14" y="-488504"/>
            <a:ext cx="3123016" cy="28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6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1266" y="160561"/>
            <a:ext cx="6476592" cy="1012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FFC000"/>
                </a:solidFill>
                <a:latin typeface="Century Gothic" pitchFamily="34" charset="0"/>
              </a:rPr>
              <a:t>¿Qué requisitos debe de reunir a fecha de solicitud?</a:t>
            </a: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EEA8CA-6501-4C6F-99ED-B4506B812CC0}"/>
              </a:ext>
            </a:extLst>
          </p:cNvPr>
          <p:cNvSpPr txBox="1"/>
          <p:nvPr/>
        </p:nvSpPr>
        <p:spPr>
          <a:xfrm>
            <a:off x="300472" y="523868"/>
            <a:ext cx="3917119" cy="316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800"/>
            </a:pPr>
            <a:endParaRPr lang="es-ES" sz="105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endParaRPr lang="es-ES" sz="105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endParaRPr lang="es-ES" sz="105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05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Podrán solicitar la subvención de esta línea las personas trabajadoras autónomas que a fecha de solicitud de subvención reúnan los siguientes requisitos:</a:t>
            </a:r>
          </a:p>
          <a:p>
            <a:pPr marL="187538" indent="-187538" algn="just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s-ES" sz="105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05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1º</a:t>
            </a:r>
            <a:r>
              <a:rPr lang="es-ES" sz="105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Estar dada de </a:t>
            </a:r>
            <a:r>
              <a:rPr lang="es-ES" sz="105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alta</a:t>
            </a:r>
            <a:r>
              <a:rPr lang="es-ES" sz="105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el Régimen Especial de Trabajadores por cuenta propia o Autónomos o en la Mutualidad .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s-ES" sz="105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05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2º</a:t>
            </a:r>
            <a:r>
              <a:rPr lang="es-ES" sz="105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s-ES" sz="105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residan y tengan domicilio fiscal en Andalucía.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s-ES" sz="105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05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3º</a:t>
            </a:r>
            <a:r>
              <a:rPr lang="es-ES" sz="105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tengan a su cargo </a:t>
            </a:r>
            <a:r>
              <a:rPr lang="es-ES" sz="105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hijos o hijas menores de tres años </a:t>
            </a:r>
            <a:r>
              <a:rPr lang="es-ES" sz="105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nacimiento o adopción, guarda con fines de adopción o acogimiento familiar permanente de la persona menor de tres años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s-ES" sz="105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05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A00F9CA-B1CE-49DB-8133-3DB9D0C4DA4D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41" y="837038"/>
            <a:ext cx="3608097" cy="29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4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27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181" b="1" dirty="0">
                <a:solidFill>
                  <a:srgbClr val="FFC000"/>
                </a:solidFill>
                <a:latin typeface="Century Gothic" pitchFamily="34" charset="0"/>
                <a:cs typeface="Times New Roman" panose="02020603050405020304" pitchFamily="18" charset="0"/>
              </a:rPr>
              <a:t>       </a:t>
            </a: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EEA8CA-6501-4C6F-99ED-B4506B812CC0}"/>
              </a:ext>
            </a:extLst>
          </p:cNvPr>
          <p:cNvSpPr txBox="1"/>
          <p:nvPr/>
        </p:nvSpPr>
        <p:spPr>
          <a:xfrm>
            <a:off x="515983" y="298696"/>
            <a:ext cx="6903720" cy="2818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800"/>
            </a:pP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4º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tengan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formalizada una contratación por cuenta ajena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cualquier modalidad a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jornada completa o a tiempo parcial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inferior a las veinte horas semanales o su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promedio en cómputo anual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una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desempleada e inscrita como demandante de empleo en las oficinas de empleo de Andalucía en la fecha inmediatamente anterior a la formalización del contrato (SAE) y que en su vida laboral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aparezca como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ocupada.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s-ES" sz="118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5º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contrato ha de suponer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(salvo que se contratara a la misma persona que se contrató por riesgo durante el embarazo, así como para disfrutar del periodo de descanso por nacimiento de hijo o hija o adopción):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s-ES" sz="118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es-ES" sz="1181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incremento de la plantilla respecto al mes natural anterior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s-ES" sz="1181" dirty="0">
              <a:latin typeface="Century Gothic" panose="020B050202020202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181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1181" dirty="0">
                <a:latin typeface="Century Gothic" panose="020B0502020202020204" pitchFamily="34" charset="0"/>
              </a:rPr>
              <a:t>persona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beneficiaria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debe haber tenido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vínculo laboral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la persona </a:t>
            </a:r>
            <a:r>
              <a:rPr lang="es-ES" sz="1181" dirty="0">
                <a:latin typeface="Century Gothic" panose="020B0502020202020204" pitchFamily="34" charset="0"/>
              </a:rPr>
              <a:t>trabajadora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los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seis meses anteriores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la nueva contratación.</a:t>
            </a:r>
          </a:p>
          <a:p>
            <a:pPr lvl="0">
              <a:buClr>
                <a:schemeClr val="dk1"/>
              </a:buClr>
              <a:buSzPts val="1800"/>
            </a:pPr>
            <a:endParaRPr lang="es-ES" sz="1181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496F4CA-1B33-425F-8516-F6EAA2BCE8A7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93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"/>
          <a:stretch/>
        </p:blipFill>
        <p:spPr>
          <a:xfrm>
            <a:off x="0" y="0"/>
            <a:ext cx="7920038" cy="450056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285064" y="417165"/>
            <a:ext cx="2207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Century Gothic" pitchFamily="34" charset="0"/>
              </a:rPr>
              <a:t>Importe </a:t>
            </a:r>
            <a:r>
              <a:rPr lang="es-ES" sz="2800" b="1" dirty="0">
                <a:latin typeface="Century Gothic" pitchFamily="34" charset="0"/>
              </a:rPr>
              <a:t>o cuantía de la ayuda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88253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52121" y="249580"/>
            <a:ext cx="6519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FFC000"/>
                </a:solidFill>
                <a:latin typeface="Century Gothic" pitchFamily="34" charset="0"/>
                <a:ea typeface="Verdana" panose="020B0604030504040204" pitchFamily="34" charset="0"/>
              </a:rPr>
              <a:t>             </a:t>
            </a:r>
            <a:r>
              <a:rPr lang="es-ES" sz="2000" b="1" dirty="0">
                <a:solidFill>
                  <a:srgbClr val="FFC000"/>
                </a:solidFill>
                <a:latin typeface="Century Gothic" pitchFamily="34" charset="0"/>
              </a:rPr>
              <a:t>¿Cuál es el importe o cuantía de la ayuda?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E4BB70-F9FF-411D-AA0C-3D3639C607EB}"/>
              </a:ext>
            </a:extLst>
          </p:cNvPr>
          <p:cNvSpPr txBox="1"/>
          <p:nvPr/>
        </p:nvSpPr>
        <p:spPr>
          <a:xfrm>
            <a:off x="548732" y="890232"/>
            <a:ext cx="4961801" cy="2636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81" dirty="0">
                <a:latin typeface="Century Gothic" panose="020B0502020202020204" pitchFamily="34" charset="0"/>
              </a:rPr>
              <a:t>Será de </a:t>
            </a:r>
            <a:r>
              <a:rPr lang="es-ES" sz="1181" b="1" dirty="0">
                <a:latin typeface="Century Gothic" panose="020B0502020202020204" pitchFamily="34" charset="0"/>
              </a:rPr>
              <a:t>6000 €</a:t>
            </a:r>
            <a:r>
              <a:rPr lang="es-ES" sz="1181" dirty="0">
                <a:latin typeface="Century Gothic" panose="020B0502020202020204" pitchFamily="34" charset="0"/>
              </a:rPr>
              <a:t> por cada nueva contratación </a:t>
            </a:r>
            <a:r>
              <a:rPr lang="es-ES" sz="1181" b="1" dirty="0">
                <a:latin typeface="Century Gothic" panose="020B0502020202020204" pitchFamily="34" charset="0"/>
              </a:rPr>
              <a:t>a tiempo completo </a:t>
            </a:r>
            <a:r>
              <a:rPr lang="es-ES" sz="1181" dirty="0">
                <a:latin typeface="Century Gothic" panose="020B0502020202020204" pitchFamily="34" charset="0"/>
              </a:rPr>
              <a:t>y por un periodo de </a:t>
            </a:r>
            <a:r>
              <a:rPr lang="es-ES" sz="1181" b="1" dirty="0">
                <a:latin typeface="Century Gothic" panose="020B0502020202020204" pitchFamily="34" charset="0"/>
              </a:rPr>
              <a:t>doce meses </a:t>
            </a:r>
            <a:r>
              <a:rPr lang="es-ES" sz="1181" dirty="0">
                <a:latin typeface="Century Gothic" panose="020B0502020202020204" pitchFamily="34" charset="0"/>
              </a:rPr>
              <a:t>o la </a:t>
            </a:r>
            <a:r>
              <a:rPr lang="es-ES" sz="1181" b="1" dirty="0">
                <a:latin typeface="Century Gothic" panose="020B0502020202020204" pitchFamily="34" charset="0"/>
              </a:rPr>
              <a:t>parte proporcional </a:t>
            </a:r>
            <a:r>
              <a:rPr lang="es-ES" sz="1181" dirty="0">
                <a:latin typeface="Century Gothic" panose="020B0502020202020204" pitchFamily="34" charset="0"/>
              </a:rPr>
              <a:t>si es por un periodo inferior a doce meses.</a:t>
            </a:r>
          </a:p>
          <a:p>
            <a:pPr algn="just"/>
            <a:endParaRPr lang="es-ES" sz="1181" dirty="0">
              <a:latin typeface="Century Gothic" panose="020B0502020202020204" pitchFamily="34" charset="0"/>
            </a:endParaRPr>
          </a:p>
          <a:p>
            <a:pPr algn="just"/>
            <a:r>
              <a:rPr lang="es-ES" sz="1181" dirty="0">
                <a:latin typeface="Century Gothic" panose="020B0502020202020204" pitchFamily="34" charset="0"/>
              </a:rPr>
              <a:t>Será de </a:t>
            </a:r>
            <a:r>
              <a:rPr lang="es-ES" sz="1181" b="1" dirty="0">
                <a:latin typeface="Century Gothic" panose="020B0502020202020204" pitchFamily="34" charset="0"/>
              </a:rPr>
              <a:t>7200 € </a:t>
            </a:r>
            <a:r>
              <a:rPr lang="es-ES" sz="1181" dirty="0">
                <a:latin typeface="Century Gothic" panose="020B0502020202020204" pitchFamily="34" charset="0"/>
              </a:rPr>
              <a:t>si la persona contratada es </a:t>
            </a:r>
            <a:r>
              <a:rPr lang="es-ES" sz="1181" b="1" dirty="0">
                <a:latin typeface="Century Gothic" panose="020B0502020202020204" pitchFamily="34" charset="0"/>
              </a:rPr>
              <a:t>mujer, hombre menor de 30 años, persona con discapacidad igual o superior al 33%, víctima de violencia de género y/o víctima de terrorismo </a:t>
            </a:r>
            <a:r>
              <a:rPr lang="es-ES" sz="1181" dirty="0">
                <a:latin typeface="Century Gothic" panose="020B0502020202020204" pitchFamily="34" charset="0"/>
              </a:rPr>
              <a:t>para contrataciones a tiempo completo y por un periodo de doce meses o la parte proporcional si es por un periodo inferior a doce meses</a:t>
            </a:r>
          </a:p>
          <a:p>
            <a:pPr algn="just"/>
            <a:endParaRPr lang="es-ES" sz="1181" dirty="0">
              <a:latin typeface="Century Gothic" panose="020B0502020202020204" pitchFamily="34" charset="0"/>
            </a:endParaRPr>
          </a:p>
          <a:p>
            <a:pPr algn="just"/>
            <a:r>
              <a:rPr lang="es-ES" sz="1181" dirty="0">
                <a:latin typeface="Century Gothic" panose="020B0502020202020204" pitchFamily="34" charset="0"/>
              </a:rPr>
              <a:t>Las cuantías se adaptarán proporcionalmente a la jornada de trabajo a tiempo parcial siendo la </a:t>
            </a:r>
            <a:r>
              <a:rPr lang="es-ES" sz="1181" b="1" dirty="0">
                <a:latin typeface="Century Gothic" panose="020B0502020202020204" pitchFamily="34" charset="0"/>
              </a:rPr>
              <a:t>duración mínima de 20 horas semanales </a:t>
            </a:r>
            <a:r>
              <a:rPr lang="es-ES" sz="1181" dirty="0">
                <a:latin typeface="Century Gothic" panose="020B0502020202020204" pitchFamily="34" charset="0"/>
              </a:rPr>
              <a:t>o su promedio en cómputo anual.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574D035-A26B-4EF9-A99B-F2D7411DF045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AD7315E8-A80A-4180-9658-8B68818D49FA}"/>
              </a:ext>
            </a:extLst>
          </p:cNvPr>
          <p:cNvSpPr/>
          <p:nvPr/>
        </p:nvSpPr>
        <p:spPr>
          <a:xfrm>
            <a:off x="5615608" y="1184516"/>
            <a:ext cx="377687" cy="23853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C000"/>
              </a:solidFill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E555FE77-97FD-418D-8F87-2F6DDD047314}"/>
              </a:ext>
            </a:extLst>
          </p:cNvPr>
          <p:cNvSpPr/>
          <p:nvPr/>
        </p:nvSpPr>
        <p:spPr>
          <a:xfrm>
            <a:off x="5613430" y="1974877"/>
            <a:ext cx="377687" cy="23853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77D4BC-0014-4D65-B804-C1FF263CF4A7}"/>
              </a:ext>
            </a:extLst>
          </p:cNvPr>
          <p:cNvSpPr txBox="1"/>
          <p:nvPr/>
        </p:nvSpPr>
        <p:spPr>
          <a:xfrm>
            <a:off x="6103434" y="1092820"/>
            <a:ext cx="101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6.000€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BD8415-C82D-4297-AAE2-89D125F9F2F4}"/>
              </a:ext>
            </a:extLst>
          </p:cNvPr>
          <p:cNvSpPr txBox="1"/>
          <p:nvPr/>
        </p:nvSpPr>
        <p:spPr>
          <a:xfrm>
            <a:off x="6094014" y="1905282"/>
            <a:ext cx="101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7.200€</a:t>
            </a:r>
          </a:p>
          <a:p>
            <a:endParaRPr lang="es-ES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636104" y="265561"/>
            <a:ext cx="6453809" cy="339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r>
              <a:rPr lang="es-ES" altLang="es-ES" sz="1600" b="1" dirty="0">
                <a:solidFill>
                  <a:srgbClr val="FFC000"/>
                </a:solidFill>
                <a:latin typeface="Century Gothic" pitchFamily="34" charset="0"/>
              </a:rPr>
              <a:t>Línea 5. Subvenciones para la contratación realizada por personas trabajadoras autónomas para la sustitución en los supuestos de riesgo durante el embarazo, y en los periodos de descanso por nacimiento de hijo o hija, adopción, guarda con fines de adopción o acogimiento familiar.</a:t>
            </a:r>
          </a:p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endParaRPr lang="es-ES" altLang="es-ES" sz="1600" b="1" dirty="0">
              <a:solidFill>
                <a:schemeClr val="accent6"/>
              </a:solidFill>
              <a:latin typeface="Century Gothic" pitchFamily="34" charset="0"/>
            </a:endParaRPr>
          </a:p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r>
              <a:rPr lang="es-ES" altLang="es-ES" sz="1600" b="1" dirty="0">
                <a:solidFill>
                  <a:srgbClr val="FFC000"/>
                </a:solidFill>
                <a:latin typeface="Century Gothic" pitchFamily="34" charset="0"/>
              </a:rPr>
              <a:t>Objetivo</a:t>
            </a:r>
          </a:p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r>
              <a:rPr lang="es-ES" altLang="es-ES" sz="1181" dirty="0">
                <a:latin typeface="Century Gothic" panose="020B0502020202020204" pitchFamily="34" charset="0"/>
              </a:rPr>
              <a:t>Favorecer una mayor presencia de la mujer en el trabajo autónomo, apoyando la </a:t>
            </a:r>
            <a:r>
              <a:rPr lang="es-ES" altLang="es-ES" sz="1181" b="1" dirty="0">
                <a:latin typeface="Century Gothic" panose="020B0502020202020204" pitchFamily="34" charset="0"/>
              </a:rPr>
              <a:t>contratación de una persona trabajadora por cuenta ajena </a:t>
            </a:r>
            <a:r>
              <a:rPr lang="es-ES" altLang="es-ES" sz="1181" dirty="0">
                <a:latin typeface="Century Gothic" panose="020B0502020202020204" pitchFamily="34" charset="0"/>
              </a:rPr>
              <a:t>para su sustitución en los supuestos de </a:t>
            </a:r>
            <a:r>
              <a:rPr lang="es-ES" altLang="es-ES" sz="1181" b="1" dirty="0">
                <a:latin typeface="Century Gothic" panose="020B0502020202020204" pitchFamily="34" charset="0"/>
              </a:rPr>
              <a:t>riesgo durante el embarazo </a:t>
            </a:r>
            <a:r>
              <a:rPr lang="es-ES" altLang="es-ES" sz="1181" dirty="0">
                <a:latin typeface="Century Gothic" panose="020B0502020202020204" pitchFamily="34" charset="0"/>
              </a:rPr>
              <a:t>y promover las condiciones para fomentar la </a:t>
            </a:r>
            <a:r>
              <a:rPr lang="es-ES" altLang="es-ES" sz="1181" b="1" dirty="0">
                <a:latin typeface="Century Gothic" panose="020B0502020202020204" pitchFamily="34" charset="0"/>
              </a:rPr>
              <a:t>conciliación de la vida personal, familiar y laboral de las personas trabajadoras por cuenta propia o autónomas</a:t>
            </a:r>
            <a:r>
              <a:rPr lang="es-ES" altLang="es-ES" sz="1181" dirty="0">
                <a:latin typeface="Century Gothic" panose="020B0502020202020204" pitchFamily="34" charset="0"/>
              </a:rPr>
              <a:t>, durante los períodos de </a:t>
            </a:r>
            <a:r>
              <a:rPr lang="es-ES" altLang="es-ES" sz="1181" b="1" dirty="0">
                <a:latin typeface="Century Gothic" panose="020B0502020202020204" pitchFamily="34" charset="0"/>
              </a:rPr>
              <a:t>descanso por nacimiento </a:t>
            </a:r>
            <a:r>
              <a:rPr lang="es-ES" altLang="es-ES" sz="1181" dirty="0">
                <a:latin typeface="Century Gothic" panose="020B0502020202020204" pitchFamily="34" charset="0"/>
              </a:rPr>
              <a:t>de hijo o hija, adopción, guarda con fines de adopción y acogimiento familiar.</a:t>
            </a:r>
            <a:endParaRPr lang="es-ES" altLang="es-ES" sz="1313" b="1" dirty="0">
              <a:solidFill>
                <a:srgbClr val="FFC000"/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455E583-63AF-4608-9AC2-9DAFA55FA4D5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60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920038" cy="38402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39112" y="479303"/>
            <a:ext cx="3463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latin typeface="Century Gothic" pitchFamily="34" charset="0"/>
              </a:rPr>
              <a:t>¿Qué se </a:t>
            </a:r>
            <a:r>
              <a:rPr lang="es-ES" sz="2800" b="1" dirty="0" smtClean="0">
                <a:latin typeface="Century Gothic" pitchFamily="34" charset="0"/>
              </a:rPr>
              <a:t>subvenciona?</a:t>
            </a:r>
            <a:endParaRPr lang="es-ES" sz="2800" b="1" dirty="0">
              <a:latin typeface="Century Gothic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55E583-63AF-4608-9AC2-9DAFA55FA4D5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7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4886" y="53233"/>
            <a:ext cx="6512971" cy="385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 smtClean="0">
                <a:solidFill>
                  <a:srgbClr val="FFC000"/>
                </a:solidFill>
                <a:latin typeface="Century Gothic" pitchFamily="34" charset="0"/>
              </a:rPr>
              <a:t>¿</a:t>
            </a:r>
            <a:r>
              <a:rPr lang="es-ES" sz="2000" b="1" dirty="0">
                <a:solidFill>
                  <a:srgbClr val="FFC000"/>
                </a:solidFill>
                <a:latin typeface="Century Gothic" pitchFamily="34" charset="0"/>
              </a:rPr>
              <a:t>Qué se subvenciona ?</a:t>
            </a:r>
          </a:p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marL="225045" indent="-225045" algn="just">
              <a:buAutoNum type="alphaLcParenR"/>
            </a:pPr>
            <a:r>
              <a:rPr lang="es-ES" sz="1181" dirty="0">
                <a:latin typeface="Century Gothic" panose="020B0502020202020204" pitchFamily="34" charset="0"/>
              </a:rPr>
              <a:t>Las </a:t>
            </a:r>
            <a:r>
              <a:rPr lang="es-ES" sz="1181" b="1" dirty="0">
                <a:latin typeface="Century Gothic" panose="020B0502020202020204" pitchFamily="34" charset="0"/>
              </a:rPr>
              <a:t>contrataciones de interinidad </a:t>
            </a:r>
            <a:r>
              <a:rPr lang="es-ES" sz="1181" dirty="0">
                <a:latin typeface="Century Gothic" panose="020B0502020202020204" pitchFamily="34" charset="0"/>
              </a:rPr>
              <a:t>realizadas por las mujeres trabajadoras autónomas, en los supuestos de </a:t>
            </a:r>
            <a:r>
              <a:rPr lang="es-ES" sz="1181" b="1" dirty="0">
                <a:latin typeface="Century Gothic" panose="020B0502020202020204" pitchFamily="34" charset="0"/>
              </a:rPr>
              <a:t>riesgo durante el embarazo, por el tiempo que perdure el mismo,</a:t>
            </a:r>
            <a:r>
              <a:rPr lang="es-ES" sz="1181" dirty="0">
                <a:latin typeface="Century Gothic" panose="020B0502020202020204" pitchFamily="34" charset="0"/>
              </a:rPr>
              <a:t> con el fin de facilitar y favorecer la presencia de la mujer en el trabajo autónomo.</a:t>
            </a:r>
          </a:p>
          <a:p>
            <a:pPr marL="225045" indent="-225045" algn="just">
              <a:buAutoNum type="alphaLcParenR"/>
            </a:pPr>
            <a:endParaRPr lang="es-ES" sz="1181" dirty="0">
              <a:latin typeface="Century Gothic" panose="020B0502020202020204" pitchFamily="34" charset="0"/>
            </a:endParaRPr>
          </a:p>
          <a:p>
            <a:pPr marL="225045" indent="-225045" algn="just">
              <a:buAutoNum type="alphaLcParenR"/>
            </a:pPr>
            <a:r>
              <a:rPr lang="es-ES" sz="1181" dirty="0">
                <a:latin typeface="Century Gothic" panose="020B0502020202020204" pitchFamily="34" charset="0"/>
              </a:rPr>
              <a:t>b) Las </a:t>
            </a:r>
            <a:r>
              <a:rPr lang="es-ES" sz="1181" b="1" dirty="0">
                <a:latin typeface="Century Gothic" panose="020B0502020202020204" pitchFamily="34" charset="0"/>
              </a:rPr>
              <a:t>contrataciones de interinidad </a:t>
            </a:r>
            <a:r>
              <a:rPr lang="es-ES" sz="1181" dirty="0">
                <a:latin typeface="Century Gothic" panose="020B0502020202020204" pitchFamily="34" charset="0"/>
              </a:rPr>
              <a:t>formalizadas por las personas  trabajadoras autónomas para el disfrute del </a:t>
            </a:r>
            <a:r>
              <a:rPr lang="es-ES" sz="1181" b="1" dirty="0">
                <a:latin typeface="Century Gothic" panose="020B0502020202020204" pitchFamily="34" charset="0"/>
              </a:rPr>
              <a:t>período de descanso por nacimiento de hijo o hija, adopción, guarda con fines de adopción y acogimiento familiar</a:t>
            </a:r>
            <a:r>
              <a:rPr lang="es-ES" sz="1181" dirty="0">
                <a:latin typeface="Century Gothic" panose="020B0502020202020204" pitchFamily="34" charset="0"/>
              </a:rPr>
              <a:t>, con el fin de fomentar la conciliación de la vida personal, familiar y laboral	de las mismas.</a:t>
            </a:r>
          </a:p>
          <a:p>
            <a:pPr algn="just"/>
            <a:endParaRPr lang="es-ES" sz="1181" dirty="0">
              <a:latin typeface="Century Gothic" panose="020B0502020202020204" pitchFamily="34" charset="0"/>
            </a:endParaRPr>
          </a:p>
          <a:p>
            <a:pPr algn="just"/>
            <a:r>
              <a:rPr lang="es-ES" sz="1181" dirty="0">
                <a:latin typeface="Century Gothic" panose="020B0502020202020204" pitchFamily="34" charset="0"/>
              </a:rPr>
              <a:t>Serán subvencionables las contrataciones realizadas a partir de que surta efectos la presente convocatoria y durante su vigencia (</a:t>
            </a:r>
            <a:r>
              <a:rPr lang="es-ES" sz="1181" b="1" dirty="0">
                <a:latin typeface="Century Gothic" panose="020B0502020202020204" pitchFamily="34" charset="0"/>
              </a:rPr>
              <a:t>15 de junio a 30 de septiembre de 2021)</a:t>
            </a:r>
            <a:r>
              <a:rPr lang="es-ES" sz="1181" dirty="0">
                <a:latin typeface="Century Gothic" panose="020B0502020202020204" pitchFamily="34" charset="0"/>
              </a:rPr>
              <a:t>, así como </a:t>
            </a:r>
            <a:r>
              <a:rPr lang="es-ES" sz="1181" b="1" dirty="0">
                <a:latin typeface="Century Gothic" panose="020B0502020202020204" pitchFamily="34" charset="0"/>
              </a:rPr>
              <a:t>las contrataciones realizadas en los doce meses anteriores </a:t>
            </a:r>
            <a:r>
              <a:rPr lang="es-ES" sz="1181" dirty="0">
                <a:latin typeface="Century Gothic" panose="020B0502020202020204" pitchFamily="34" charset="0"/>
              </a:rPr>
              <a:t>a que surta efectos la presente </a:t>
            </a:r>
            <a:r>
              <a:rPr lang="es-ES" sz="1181" b="1" dirty="0">
                <a:latin typeface="Century Gothic" panose="020B0502020202020204" pitchFamily="34" charset="0"/>
              </a:rPr>
              <a:t>convocatoria. </a:t>
            </a:r>
          </a:p>
          <a:p>
            <a:pPr algn="just"/>
            <a:endParaRPr lang="es-ES" sz="1181" b="1" u="sng" dirty="0">
              <a:latin typeface="Century Gothic" panose="020B0502020202020204" pitchFamily="34" charset="0"/>
            </a:endParaRPr>
          </a:p>
          <a:p>
            <a:pPr algn="just"/>
            <a:r>
              <a:rPr lang="es-ES" sz="1181" b="1" u="sng" dirty="0">
                <a:latin typeface="Century Gothic" panose="020B0502020202020204" pitchFamily="34" charset="0"/>
              </a:rPr>
              <a:t>Contrataciones desde 15 de Junio de 2020 hasta 30 septiembre 2021</a:t>
            </a:r>
            <a:r>
              <a:rPr lang="es-ES" sz="1181" b="1" dirty="0">
                <a:latin typeface="Century Gothic" panose="020B0502020202020204" pitchFamily="34" charset="0"/>
              </a:rPr>
              <a:t>.</a:t>
            </a:r>
          </a:p>
          <a:p>
            <a:pPr algn="just">
              <a:buClr>
                <a:schemeClr val="dk1"/>
              </a:buClr>
              <a:buSzPts val="1800"/>
            </a:pPr>
            <a:endParaRPr lang="es-ES" sz="1181" dirty="0">
              <a:latin typeface="Century Gothic" panose="020B0502020202020204" pitchFamily="34" charset="0"/>
              <a:sym typeface="Arial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4EE2D-1856-41B4-892E-D2035EDECFBB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9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r="2556"/>
          <a:stretch>
            <a:fillRect/>
          </a:stretch>
        </p:blipFill>
        <p:spPr bwMode="auto">
          <a:xfrm>
            <a:off x="7938" y="1588"/>
            <a:ext cx="480853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3"/>
          <p:cNvSpPr txBox="1"/>
          <p:nvPr/>
        </p:nvSpPr>
        <p:spPr>
          <a:xfrm>
            <a:off x="4822825" y="1382713"/>
            <a:ext cx="3148013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Trebuchet MS"/>
              </a:rPr>
              <a:t>¡Bienvenid@s!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F26660A-5DC0-4FDE-8E47-73DFB53226D0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82" y="0"/>
            <a:ext cx="3943656" cy="376713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-550424" y="460627"/>
            <a:ext cx="5434354" cy="64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0121">
              <a:defRPr/>
            </a:pPr>
            <a:r>
              <a:rPr lang="es-ES" sz="1181" b="1" dirty="0">
                <a:solidFill>
                  <a:srgbClr val="FFC000"/>
                </a:solidFill>
                <a:latin typeface="Century Gothic" pitchFamily="34" charset="0"/>
                <a:cs typeface="Times New Roman" panose="02020603050405020304" pitchFamily="18" charset="0"/>
              </a:rPr>
              <a:t>	</a:t>
            </a:r>
            <a:r>
              <a:rPr lang="es-ES" sz="2400" b="1" dirty="0">
                <a:solidFill>
                  <a:srgbClr val="FFC000"/>
                </a:solidFill>
                <a:latin typeface="Century Gothic" pitchFamily="34" charset="0"/>
              </a:rPr>
              <a:t>¿Quién puede solicitarla? </a:t>
            </a:r>
          </a:p>
          <a:p>
            <a:pPr defTabSz="600121">
              <a:buClr>
                <a:prstClr val="black"/>
              </a:buClr>
              <a:buSzPts val="1800"/>
              <a:defRPr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EEA8CA-6501-4C6F-99ED-B4506B812CC0}"/>
              </a:ext>
            </a:extLst>
          </p:cNvPr>
          <p:cNvSpPr txBox="1"/>
          <p:nvPr/>
        </p:nvSpPr>
        <p:spPr>
          <a:xfrm>
            <a:off x="1" y="981938"/>
            <a:ext cx="3858936" cy="2585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0121">
              <a:buClr>
                <a:prstClr val="black"/>
              </a:buClr>
              <a:buSzPts val="1800"/>
              <a:defRPr/>
            </a:pPr>
            <a:endParaRPr lang="es-ES" sz="1181" dirty="0">
              <a:solidFill>
                <a:prstClr val="black"/>
              </a:solidFill>
              <a:latin typeface="Century Gothic" panose="020B0502020202020204" pitchFamily="34" charset="0"/>
              <a:sym typeface="Arial"/>
            </a:endParaRPr>
          </a:p>
          <a:p>
            <a:pPr defTabSz="600121">
              <a:buClr>
                <a:prstClr val="black"/>
              </a:buClr>
              <a:buSzPts val="1800"/>
              <a:defRPr/>
            </a:pPr>
            <a:endParaRPr lang="es-ES" sz="1181" dirty="0">
              <a:solidFill>
                <a:prstClr val="black"/>
              </a:solidFill>
              <a:latin typeface="Century Gothic" panose="020B0502020202020204" pitchFamily="34" charset="0"/>
              <a:sym typeface="Arial"/>
            </a:endParaRPr>
          </a:p>
          <a:p>
            <a:pPr marL="265113" indent="-265113" algn="just" defTabSz="600121">
              <a:buClr>
                <a:prstClr val="black"/>
              </a:buClr>
              <a:buSzPts val="1800"/>
              <a:defRPr/>
            </a:pPr>
            <a:r>
              <a:rPr lang="es-ES" sz="1400" dirty="0">
                <a:solidFill>
                  <a:prstClr val="black"/>
                </a:solidFill>
                <a:latin typeface="Century Gothic" panose="020B0502020202020204" pitchFamily="34" charset="0"/>
                <a:sym typeface="Arial"/>
              </a:rPr>
              <a:t>A) Las </a:t>
            </a:r>
            <a:r>
              <a:rPr lang="es-ES" sz="1400" b="1" dirty="0">
                <a:solidFill>
                  <a:prstClr val="black"/>
                </a:solidFill>
                <a:latin typeface="Century Gothic" panose="020B0502020202020204" pitchFamily="34" charset="0"/>
                <a:sym typeface="Arial"/>
              </a:rPr>
              <a:t>mujeres trabajadoras autónomas en situación de riesgo </a:t>
            </a:r>
            <a:r>
              <a:rPr lang="es-ES" sz="1400" dirty="0">
                <a:solidFill>
                  <a:prstClr val="black"/>
                </a:solidFill>
                <a:latin typeface="Century Gothic" panose="020B0502020202020204" pitchFamily="34" charset="0"/>
                <a:sym typeface="Arial"/>
              </a:rPr>
              <a:t>durante el embarazo.</a:t>
            </a:r>
          </a:p>
          <a:p>
            <a:pPr algn="just" defTabSz="600121">
              <a:buClr>
                <a:prstClr val="black"/>
              </a:buClr>
              <a:buSzPts val="1800"/>
              <a:defRPr/>
            </a:pPr>
            <a:endParaRPr lang="es-ES" sz="1400" dirty="0">
              <a:solidFill>
                <a:prstClr val="black"/>
              </a:solidFill>
              <a:latin typeface="Century Gothic" panose="020B0502020202020204" pitchFamily="34" charset="0"/>
              <a:sym typeface="Arial"/>
            </a:endParaRPr>
          </a:p>
          <a:p>
            <a:pPr marL="265113" indent="-265113" algn="just" defTabSz="600121">
              <a:buClr>
                <a:prstClr val="black"/>
              </a:buClr>
              <a:buSzPts val="1800"/>
              <a:defRPr/>
            </a:pPr>
            <a:r>
              <a:rPr lang="es-ES" sz="1400" dirty="0">
                <a:solidFill>
                  <a:prstClr val="black"/>
                </a:solidFill>
                <a:latin typeface="Century Gothic" panose="020B0502020202020204" pitchFamily="34" charset="0"/>
                <a:sym typeface="Arial"/>
              </a:rPr>
              <a:t>B) Las </a:t>
            </a:r>
            <a:r>
              <a:rPr lang="es-ES" sz="1400" b="1" dirty="0">
                <a:solidFill>
                  <a:prstClr val="black"/>
                </a:solidFill>
                <a:latin typeface="Century Gothic" panose="020B0502020202020204" pitchFamily="34" charset="0"/>
                <a:sym typeface="Arial"/>
              </a:rPr>
              <a:t>personas trabajadoras autónomas</a:t>
            </a:r>
            <a:r>
              <a:rPr lang="es-ES" sz="1400" dirty="0">
                <a:solidFill>
                  <a:prstClr val="black"/>
                </a:solidFill>
                <a:latin typeface="Century Gothic" panose="020B0502020202020204" pitchFamily="34" charset="0"/>
                <a:sym typeface="Arial"/>
              </a:rPr>
              <a:t>, en general, para el disfrute del </a:t>
            </a:r>
            <a:r>
              <a:rPr lang="es-ES" sz="1400" b="1" dirty="0">
                <a:solidFill>
                  <a:prstClr val="black"/>
                </a:solidFill>
                <a:latin typeface="Century Gothic" panose="020B0502020202020204" pitchFamily="34" charset="0"/>
                <a:sym typeface="Arial"/>
              </a:rPr>
              <a:t>período de descanso </a:t>
            </a:r>
            <a:r>
              <a:rPr lang="es-ES" sz="1400" dirty="0">
                <a:solidFill>
                  <a:prstClr val="black"/>
                </a:solidFill>
                <a:latin typeface="Century Gothic" panose="020B0502020202020204" pitchFamily="34" charset="0"/>
                <a:sym typeface="Arial"/>
              </a:rPr>
              <a:t>por nacimiento de hijo o hija, adopción, guarda con fines de adopción y acogimiento familiar.</a:t>
            </a:r>
          </a:p>
          <a:p>
            <a:pPr marR="61262" defTabSz="600121">
              <a:lnSpc>
                <a:spcPct val="105000"/>
              </a:lnSpc>
              <a:spcBef>
                <a:spcPts val="3"/>
              </a:spcBef>
              <a:spcAft>
                <a:spcPts val="525"/>
              </a:spcAft>
              <a:buClr>
                <a:prstClr val="black"/>
              </a:buClr>
              <a:buSzPts val="1800"/>
              <a:tabLst>
                <a:tab pos="708059" algn="l"/>
              </a:tabLst>
              <a:defRPr/>
            </a:pPr>
            <a:r>
              <a:rPr lang="es-ES" sz="1181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0825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0037" cy="450056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F26660A-5DC0-4FDE-8E47-73DFB53226D0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62775" y="856807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latin typeface="Century Gothic" pitchFamily="34" charset="0"/>
              </a:rPr>
              <a:t>R</a:t>
            </a:r>
            <a:r>
              <a:rPr lang="es-ES" sz="3600" b="1" dirty="0" smtClean="0">
                <a:latin typeface="Century Gothic" pitchFamily="34" charset="0"/>
              </a:rPr>
              <a:t>equisitos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525910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41999" y="113165"/>
            <a:ext cx="6612389" cy="889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181" b="1" dirty="0">
                <a:solidFill>
                  <a:srgbClr val="FFC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 smtClean="0">
                <a:solidFill>
                  <a:srgbClr val="FFC000"/>
                </a:solidFill>
                <a:latin typeface="Century Gothic" pitchFamily="34" charset="0"/>
              </a:rPr>
              <a:t>¿</a:t>
            </a:r>
            <a:r>
              <a:rPr lang="es-ES" sz="2000" b="1" dirty="0">
                <a:solidFill>
                  <a:srgbClr val="FFC000"/>
                </a:solidFill>
                <a:latin typeface="Century Gothic" pitchFamily="34" charset="0"/>
              </a:rPr>
              <a:t>Qué requisitos debe de reunir</a:t>
            </a:r>
          </a:p>
          <a:p>
            <a:pPr>
              <a:defRPr/>
            </a:pPr>
            <a:r>
              <a:rPr lang="es-ES" sz="2000" b="1" dirty="0">
                <a:solidFill>
                  <a:srgbClr val="FFC000"/>
                </a:solidFill>
                <a:latin typeface="Century Gothic" pitchFamily="34" charset="0"/>
              </a:rPr>
              <a:t> a fecha de solicitud?</a:t>
            </a: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EEA8CA-6501-4C6F-99ED-B4506B812CC0}"/>
              </a:ext>
            </a:extLst>
          </p:cNvPr>
          <p:cNvSpPr txBox="1"/>
          <p:nvPr/>
        </p:nvSpPr>
        <p:spPr>
          <a:xfrm>
            <a:off x="705394" y="767342"/>
            <a:ext cx="6472645" cy="2818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800"/>
            </a:pPr>
            <a:endParaRPr lang="es-ES" sz="118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Podrán solicitar la subvención de esta línea las personas trabajadoras autónomas que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fecha de solicitud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subvención reúnan los siguientes requisitos:</a:t>
            </a:r>
          </a:p>
          <a:p>
            <a:pPr marL="187538" indent="-187538" algn="just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s-ES" sz="118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1º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Estar dada de alta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Régimen Especial de Trabajadores por cuenta propia o Autónomos (RETA) o en la Mutualidad .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s-ES" sz="118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2º Que residan y tengan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domicilio fiscal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Andalucía.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s-ES" sz="118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3º Que en el momento de presentar la solicitud, hayan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formalizado un contrato de interinidad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bien por motivo de situación de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riesgo durante el embarazo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bien por disfrute del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período de descanso por nacimiento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hijo o hija, adopción, guarda con fines de adopción y acogimiento familiar, y permanezcan los motivos de la contratación</a:t>
            </a:r>
          </a:p>
          <a:p>
            <a:pPr lvl="0">
              <a:buClr>
                <a:schemeClr val="dk1"/>
              </a:buClr>
              <a:buSzPts val="1800"/>
            </a:pPr>
            <a:endParaRPr lang="es-ES" sz="1181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6A6789C-DFF8-41FE-BEA2-70CA423A8043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40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10393" y="476429"/>
            <a:ext cx="5434354" cy="5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181" b="1" dirty="0">
                <a:solidFill>
                  <a:srgbClr val="FFC000"/>
                </a:solidFill>
                <a:latin typeface="Century Gothic" pitchFamily="34" charset="0"/>
                <a:cs typeface="Times New Roman" panose="02020603050405020304" pitchFamily="18" charset="0"/>
              </a:rPr>
              <a:t>            </a:t>
            </a:r>
            <a:r>
              <a:rPr lang="es-ES" sz="2000" b="1" dirty="0">
                <a:solidFill>
                  <a:srgbClr val="FFC000"/>
                </a:solidFill>
                <a:latin typeface="Century Gothic" pitchFamily="34" charset="0"/>
              </a:rPr>
              <a:t>Requisitos de la contratación</a:t>
            </a: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EEA8CA-6501-4C6F-99ED-B4506B812CC0}"/>
              </a:ext>
            </a:extLst>
          </p:cNvPr>
          <p:cNvSpPr txBox="1"/>
          <p:nvPr/>
        </p:nvSpPr>
        <p:spPr>
          <a:xfrm>
            <a:off x="235912" y="767342"/>
            <a:ext cx="5198442" cy="2999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800"/>
            </a:pPr>
            <a:endParaRPr lang="es-ES" sz="118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todo caso, el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contrato de interinidad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deberá reunir los siguientes requisitos:    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s-ES" sz="118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1º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persona que se contrate deberá estar desempleada e inscrita como demandante de empleo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las Oficinas de Empleo de la comunidad autónoma de Andalucía, en la fecha inmediatamente anterior a la formalización del contrato y que según los datos del Informe de Vida Laboral emitido por la Tesorería General de la Seguridad Social,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estén ocupadas. 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s-ES" sz="118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2º La persona beneficiaria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debe haber tenido ningún vínculo laboral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la persona trabajadora cuya contratación se incentiva en los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seis meses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anteriores a la nueva contratación. 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s-ES" sz="1181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endParaRPr lang="es-ES" sz="1181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F88C511-A48C-46BF-AA3F-A299D975B6BA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0"/>
          <a:stretch/>
        </p:blipFill>
        <p:spPr>
          <a:xfrm>
            <a:off x="5687737" y="0"/>
            <a:ext cx="2232302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38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1EEA8CA-6501-4C6F-99ED-B4506B812CC0}"/>
              </a:ext>
            </a:extLst>
          </p:cNvPr>
          <p:cNvSpPr txBox="1"/>
          <p:nvPr/>
        </p:nvSpPr>
        <p:spPr>
          <a:xfrm>
            <a:off x="205344" y="921758"/>
            <a:ext cx="5247500" cy="2636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800"/>
            </a:pPr>
            <a:endParaRPr lang="es-ES" sz="118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exceptúa del anterior requisito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 contratación que se produzca por motivos de nacimiento de hijo o hija, en aquéllos supuestos en los que se produjo una situación de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riesgo durante el embarazo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el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contrato se formalice con la misma persona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se contrató para cubrir el período de riesgo citado.  </a:t>
            </a: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lvl="0" algn="just">
              <a:buClr>
                <a:schemeClr val="dk1"/>
              </a:buClr>
              <a:buSzPts val="1800"/>
            </a:pP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3º El nuevo contrato debe suponer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incremento de la plantilla contratada respecto del mes natural anterior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la formalización del mismo,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salvo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se realice el contrato con la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misma persona </a:t>
            </a:r>
            <a:r>
              <a:rPr lang="es-ES" sz="118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se contrató     para     cubrir     el     período     </a:t>
            </a:r>
            <a:r>
              <a:rPr lang="es-ES" sz="1181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    riesgo     durante     el   embarazo.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s-ES" sz="1181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dk1"/>
              </a:buClr>
              <a:buSzPts val="1800"/>
            </a:pPr>
            <a:endParaRPr lang="es-ES" sz="1181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9DE6E02-F1C2-4BE2-80D0-7EA1146326D4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1 Rectángulo">
            <a:extLst>
              <a:ext uri="{FF2B5EF4-FFF2-40B4-BE49-F238E27FC236}">
                <a16:creationId xmlns:a16="http://schemas.microsoft.com/office/drawing/2014/main" id="{C8EA0DCC-D926-4F1D-85E0-047E4309A7C6}"/>
              </a:ext>
            </a:extLst>
          </p:cNvPr>
          <p:cNvSpPr/>
          <p:nvPr/>
        </p:nvSpPr>
        <p:spPr>
          <a:xfrm>
            <a:off x="-267177" y="505718"/>
            <a:ext cx="5434354" cy="5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181" b="1" dirty="0">
                <a:solidFill>
                  <a:srgbClr val="FFC000"/>
                </a:solidFill>
                <a:latin typeface="Century Gothic" pitchFamily="34" charset="0"/>
                <a:cs typeface="Times New Roman" panose="02020603050405020304" pitchFamily="18" charset="0"/>
              </a:rPr>
              <a:t>            </a:t>
            </a:r>
            <a:r>
              <a:rPr lang="es-ES" sz="2000" b="1" dirty="0">
                <a:solidFill>
                  <a:srgbClr val="FFC000"/>
                </a:solidFill>
                <a:latin typeface="Century Gothic" pitchFamily="34" charset="0"/>
              </a:rPr>
              <a:t>Requisitos de la contratación</a:t>
            </a: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0"/>
          <a:stretch/>
        </p:blipFill>
        <p:spPr>
          <a:xfrm>
            <a:off x="5687737" y="0"/>
            <a:ext cx="2232302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16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"/>
          <a:stretch/>
        </p:blipFill>
        <p:spPr>
          <a:xfrm>
            <a:off x="0" y="0"/>
            <a:ext cx="7920038" cy="450056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285064" y="417165"/>
            <a:ext cx="2207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Century Gothic" pitchFamily="34" charset="0"/>
              </a:rPr>
              <a:t>Importe </a:t>
            </a:r>
            <a:r>
              <a:rPr lang="es-ES" sz="2800" b="1" dirty="0">
                <a:latin typeface="Century Gothic" pitchFamily="34" charset="0"/>
              </a:rPr>
              <a:t>o cuantía de la ayuda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50359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240861" y="320177"/>
            <a:ext cx="6281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181" b="1" dirty="0">
                <a:solidFill>
                  <a:srgbClr val="FFC000"/>
                </a:solidFill>
                <a:latin typeface="Century Gothic" pitchFamily="34" charset="0"/>
                <a:ea typeface="Verdana" panose="020B0604030504040204" pitchFamily="34" charset="0"/>
              </a:rPr>
              <a:t>                 </a:t>
            </a:r>
            <a:r>
              <a:rPr lang="es-ES" sz="2000" b="1" dirty="0">
                <a:solidFill>
                  <a:srgbClr val="FFC000"/>
                </a:solidFill>
                <a:latin typeface="Century Gothic" pitchFamily="34" charset="0"/>
              </a:rPr>
              <a:t>¿Cuál es el importe o cuantía de la ayuda?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E4BB70-F9FF-411D-AA0C-3D3639C607EB}"/>
              </a:ext>
            </a:extLst>
          </p:cNvPr>
          <p:cNvSpPr txBox="1"/>
          <p:nvPr/>
        </p:nvSpPr>
        <p:spPr>
          <a:xfrm>
            <a:off x="553087" y="883307"/>
            <a:ext cx="4961801" cy="281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81" dirty="0">
                <a:latin typeface="Century Gothic" panose="020B0502020202020204" pitchFamily="34" charset="0"/>
              </a:rPr>
              <a:t>a)  La cuantía será de </a:t>
            </a:r>
            <a:r>
              <a:rPr lang="es-ES" sz="1181" b="1" dirty="0">
                <a:latin typeface="Century Gothic" panose="020B0502020202020204" pitchFamily="34" charset="0"/>
              </a:rPr>
              <a:t>3.200 €</a:t>
            </a:r>
            <a:r>
              <a:rPr lang="es-ES" sz="1181" dirty="0">
                <a:latin typeface="Century Gothic" panose="020B0502020202020204" pitchFamily="34" charset="0"/>
              </a:rPr>
              <a:t> para el contrato de </a:t>
            </a:r>
            <a:r>
              <a:rPr lang="es-ES" sz="1181" b="1" dirty="0">
                <a:latin typeface="Century Gothic" panose="020B0502020202020204" pitchFamily="34" charset="0"/>
              </a:rPr>
              <a:t>interinidad a jornada completa</a:t>
            </a:r>
            <a:r>
              <a:rPr lang="es-ES" sz="1181" dirty="0">
                <a:latin typeface="Century Gothic" panose="020B0502020202020204" pitchFamily="34" charset="0"/>
              </a:rPr>
              <a:t> formalizado por las mujeres trabajadoras autónomas en los supuestos de </a:t>
            </a:r>
            <a:r>
              <a:rPr lang="es-ES" sz="1181" b="1" dirty="0">
                <a:latin typeface="Century Gothic" panose="020B0502020202020204" pitchFamily="34" charset="0"/>
              </a:rPr>
              <a:t>riesgo durante el embarazo </a:t>
            </a:r>
            <a:r>
              <a:rPr lang="es-ES" sz="1181" dirty="0">
                <a:latin typeface="Century Gothic" panose="020B0502020202020204" pitchFamily="34" charset="0"/>
              </a:rPr>
              <a:t>por un período </a:t>
            </a:r>
            <a:r>
              <a:rPr lang="es-ES" sz="1181" b="1" dirty="0">
                <a:latin typeface="Century Gothic" panose="020B0502020202020204" pitchFamily="34" charset="0"/>
              </a:rPr>
              <a:t>máximo de ocho meses</a:t>
            </a:r>
            <a:r>
              <a:rPr lang="es-ES" sz="1181" dirty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s-ES" sz="1181" dirty="0">
              <a:latin typeface="Century Gothic" panose="020B0502020202020204" pitchFamily="34" charset="0"/>
            </a:endParaRPr>
          </a:p>
          <a:p>
            <a:pPr algn="just"/>
            <a:r>
              <a:rPr lang="es-ES" sz="1181" dirty="0">
                <a:latin typeface="Century Gothic" panose="020B0502020202020204" pitchFamily="34" charset="0"/>
              </a:rPr>
              <a:t>b) Para el contrato de </a:t>
            </a:r>
            <a:r>
              <a:rPr lang="es-ES" sz="1181" b="1" dirty="0">
                <a:latin typeface="Century Gothic" panose="020B0502020202020204" pitchFamily="34" charset="0"/>
              </a:rPr>
              <a:t>interinidad a jornada completa </a:t>
            </a:r>
            <a:r>
              <a:rPr lang="es-ES" sz="1181" dirty="0">
                <a:latin typeface="Century Gothic" panose="020B0502020202020204" pitchFamily="34" charset="0"/>
              </a:rPr>
              <a:t>formalizado por las personas trabajadoras autónomas en el periodo de </a:t>
            </a:r>
            <a:r>
              <a:rPr lang="es-ES" sz="1181" b="1" dirty="0">
                <a:latin typeface="Century Gothic" panose="020B0502020202020204" pitchFamily="34" charset="0"/>
              </a:rPr>
              <a:t>descanso por motivos de nacimiento </a:t>
            </a:r>
            <a:r>
              <a:rPr lang="es-ES" sz="1181" dirty="0">
                <a:latin typeface="Century Gothic" panose="020B0502020202020204" pitchFamily="34" charset="0"/>
              </a:rPr>
              <a:t>de hijo o  hija</a:t>
            </a:r>
            <a:r>
              <a:rPr lang="es-ES" sz="1181" b="1" dirty="0">
                <a:latin typeface="Century Gothic" panose="020B0502020202020204" pitchFamily="34" charset="0"/>
              </a:rPr>
              <a:t>, </a:t>
            </a:r>
            <a:r>
              <a:rPr lang="es-ES" sz="1181" dirty="0">
                <a:latin typeface="Century Gothic" panose="020B0502020202020204" pitchFamily="34" charset="0"/>
              </a:rPr>
              <a:t>adopción, guarda con fines de adopción y acogimiento familiar</a:t>
            </a:r>
            <a:r>
              <a:rPr lang="es-ES" sz="1181" b="1" dirty="0">
                <a:latin typeface="Century Gothic" panose="020B0502020202020204" pitchFamily="34" charset="0"/>
              </a:rPr>
              <a:t>, 1.700 euros por un período de dieciséis semanas, </a:t>
            </a:r>
            <a:r>
              <a:rPr lang="es-ES" sz="1181" dirty="0">
                <a:latin typeface="Century Gothic" panose="020B0502020202020204" pitchFamily="34" charset="0"/>
              </a:rPr>
              <a:t>y</a:t>
            </a:r>
            <a:r>
              <a:rPr lang="es-ES" sz="1181" b="1" dirty="0">
                <a:latin typeface="Century Gothic" panose="020B0502020202020204" pitchFamily="34" charset="0"/>
              </a:rPr>
              <a:t> 1.900 euros por un período de dieciocho semana</a:t>
            </a:r>
            <a:r>
              <a:rPr lang="es-ES" sz="1181" dirty="0">
                <a:latin typeface="Century Gothic" panose="020B0502020202020204" pitchFamily="34" charset="0"/>
              </a:rPr>
              <a:t>s, para aquéllos supuestos contemplados  en la Ley General de la Seguridad Social en relación con el Estatuto de los Trabajadores para los que corresponda el mismo.</a:t>
            </a:r>
          </a:p>
          <a:p>
            <a:pPr algn="just"/>
            <a:endParaRPr lang="es-ES" sz="1181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2FDFC1-70AB-413C-9EE8-38B3DE5C9901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F938DFFC-6E2A-4DED-A9CD-09F356FA933A}"/>
              </a:ext>
            </a:extLst>
          </p:cNvPr>
          <p:cNvSpPr/>
          <p:nvPr/>
        </p:nvSpPr>
        <p:spPr>
          <a:xfrm>
            <a:off x="5615608" y="1184516"/>
            <a:ext cx="377687" cy="23853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BCB5BAB4-CAE9-4CB3-A1E2-535C7711FBF3}"/>
              </a:ext>
            </a:extLst>
          </p:cNvPr>
          <p:cNvSpPr/>
          <p:nvPr/>
        </p:nvSpPr>
        <p:spPr>
          <a:xfrm rot="19808515">
            <a:off x="5615608" y="2227391"/>
            <a:ext cx="377687" cy="23853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BEF254F-9B7E-4388-809B-39DE10BAF070}"/>
              </a:ext>
            </a:extLst>
          </p:cNvPr>
          <p:cNvSpPr txBox="1"/>
          <p:nvPr/>
        </p:nvSpPr>
        <p:spPr>
          <a:xfrm>
            <a:off x="6103434" y="1092820"/>
            <a:ext cx="101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3.200€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BFA3502-4FBC-4A51-8942-1A7B550C709B}"/>
              </a:ext>
            </a:extLst>
          </p:cNvPr>
          <p:cNvSpPr txBox="1"/>
          <p:nvPr/>
        </p:nvSpPr>
        <p:spPr>
          <a:xfrm>
            <a:off x="6094015" y="2058616"/>
            <a:ext cx="1011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1.700€</a:t>
            </a:r>
          </a:p>
          <a:p>
            <a:endParaRPr lang="es-ES" b="1" dirty="0"/>
          </a:p>
          <a:p>
            <a:r>
              <a:rPr lang="es-ES" b="1" dirty="0"/>
              <a:t>1.900€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72F417FA-315D-4DCA-BF17-EB4A2B237D43}"/>
              </a:ext>
            </a:extLst>
          </p:cNvPr>
          <p:cNvSpPr/>
          <p:nvPr/>
        </p:nvSpPr>
        <p:spPr>
          <a:xfrm rot="861890">
            <a:off x="5639295" y="2645780"/>
            <a:ext cx="377687" cy="23853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66470" y="151614"/>
            <a:ext cx="1143262" cy="27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181" b="1" dirty="0">
                <a:solidFill>
                  <a:srgbClr val="FFC000"/>
                </a:solidFill>
                <a:latin typeface="Century Gothic" pitchFamily="34" charset="0"/>
                <a:ea typeface="Verdana" panose="020B0604030504040204" pitchFamily="34" charset="0"/>
              </a:rPr>
              <a:t>                      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E4BB70-F9FF-411D-AA0C-3D3639C607EB}"/>
              </a:ext>
            </a:extLst>
          </p:cNvPr>
          <p:cNvSpPr txBox="1"/>
          <p:nvPr/>
        </p:nvSpPr>
        <p:spPr>
          <a:xfrm>
            <a:off x="633208" y="883307"/>
            <a:ext cx="4961801" cy="281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81" dirty="0">
                <a:latin typeface="Century Gothic" panose="020B0502020202020204" pitchFamily="34" charset="0"/>
              </a:rPr>
              <a:t>c) Las </a:t>
            </a:r>
            <a:r>
              <a:rPr lang="es-ES" sz="1181" b="1" dirty="0">
                <a:latin typeface="Century Gothic" panose="020B0502020202020204" pitchFamily="34" charset="0"/>
              </a:rPr>
              <a:t>cuantías</a:t>
            </a:r>
            <a:r>
              <a:rPr lang="es-ES" sz="1181" dirty="0">
                <a:latin typeface="Century Gothic" panose="020B0502020202020204" pitchFamily="34" charset="0"/>
              </a:rPr>
              <a:t> de los apartados a) y b) </a:t>
            </a:r>
            <a:r>
              <a:rPr lang="es-ES" sz="1181" b="1" dirty="0">
                <a:latin typeface="Century Gothic" panose="020B0502020202020204" pitchFamily="34" charset="0"/>
              </a:rPr>
              <a:t>se incrementarán un 50% </a:t>
            </a:r>
            <a:r>
              <a:rPr lang="es-ES" sz="1181" dirty="0">
                <a:latin typeface="Century Gothic" panose="020B0502020202020204" pitchFamily="34" charset="0"/>
              </a:rPr>
              <a:t>cuando las contrataciones se formalicen con personas </a:t>
            </a:r>
            <a:r>
              <a:rPr lang="es-ES" sz="1181" b="1" dirty="0">
                <a:latin typeface="Century Gothic" panose="020B0502020202020204" pitchFamily="34" charset="0"/>
              </a:rPr>
              <a:t>desempleadas</a:t>
            </a:r>
            <a:r>
              <a:rPr lang="es-ES" sz="1181" dirty="0">
                <a:latin typeface="Century Gothic" panose="020B0502020202020204" pitchFamily="34" charset="0"/>
              </a:rPr>
              <a:t> no ocupadas, inscritas en el Servicio Andaluz de Empleo como demandantes de empleo, que sean:</a:t>
            </a:r>
          </a:p>
          <a:p>
            <a:pPr algn="just"/>
            <a:endParaRPr lang="es-ES" sz="1181" dirty="0"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181" b="1" dirty="0">
                <a:latin typeface="Century Gothic" panose="020B0502020202020204" pitchFamily="34" charset="0"/>
              </a:rPr>
              <a:t>Mujeres.</a:t>
            </a:r>
          </a:p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181" b="1" dirty="0">
                <a:latin typeface="Century Gothic" panose="020B0502020202020204" pitchFamily="34" charset="0"/>
              </a:rPr>
              <a:t>Hombres</a:t>
            </a:r>
            <a:r>
              <a:rPr lang="es-ES" sz="1181" dirty="0">
                <a:latin typeface="Century Gothic" panose="020B0502020202020204" pitchFamily="34" charset="0"/>
              </a:rPr>
              <a:t> </a:t>
            </a:r>
            <a:r>
              <a:rPr lang="es-ES" sz="1181" b="1" dirty="0">
                <a:latin typeface="Century Gothic" panose="020B0502020202020204" pitchFamily="34" charset="0"/>
              </a:rPr>
              <a:t>menores de	30 años</a:t>
            </a:r>
            <a:r>
              <a:rPr lang="es-ES" sz="1181" dirty="0">
                <a:latin typeface="Century Gothic" panose="020B0502020202020204" pitchFamily="34" charset="0"/>
              </a:rPr>
              <a:t>.</a:t>
            </a:r>
          </a:p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181" dirty="0">
                <a:latin typeface="Century Gothic" panose="020B0502020202020204" pitchFamily="34" charset="0"/>
              </a:rPr>
              <a:t>Persona con </a:t>
            </a:r>
            <a:r>
              <a:rPr lang="es-ES" sz="1181" b="1" dirty="0">
                <a:latin typeface="Century Gothic" panose="020B0502020202020204" pitchFamily="34" charset="0"/>
              </a:rPr>
              <a:t>discapacidad</a:t>
            </a:r>
            <a:r>
              <a:rPr lang="es-ES" sz="1181" dirty="0">
                <a:latin typeface="Century Gothic" panose="020B0502020202020204" pitchFamily="34" charset="0"/>
              </a:rPr>
              <a:t> reconocida en un grado igual o superior al 33%.</a:t>
            </a:r>
          </a:p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181" dirty="0">
                <a:latin typeface="Century Gothic" panose="020B0502020202020204" pitchFamily="34" charset="0"/>
              </a:rPr>
              <a:t>Víctima de </a:t>
            </a:r>
            <a:r>
              <a:rPr lang="es-ES" sz="1181" b="1" dirty="0">
                <a:latin typeface="Century Gothic" panose="020B0502020202020204" pitchFamily="34" charset="0"/>
              </a:rPr>
              <a:t>violencia de género</a:t>
            </a:r>
            <a:r>
              <a:rPr lang="es-ES" sz="1181" dirty="0">
                <a:latin typeface="Century Gothic" panose="020B0502020202020204" pitchFamily="34" charset="0"/>
              </a:rPr>
              <a:t>.</a:t>
            </a:r>
          </a:p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181" dirty="0">
                <a:latin typeface="Century Gothic" panose="020B0502020202020204" pitchFamily="34" charset="0"/>
              </a:rPr>
              <a:t>Víctima de </a:t>
            </a:r>
            <a:r>
              <a:rPr lang="es-ES" sz="1181" b="1" dirty="0">
                <a:latin typeface="Century Gothic" panose="020B0502020202020204" pitchFamily="34" charset="0"/>
              </a:rPr>
              <a:t>terrorismo</a:t>
            </a:r>
            <a:r>
              <a:rPr lang="es-ES" sz="1181" dirty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s-ES" sz="1181" dirty="0">
              <a:latin typeface="Century Gothic" panose="020B0502020202020204" pitchFamily="34" charset="0"/>
            </a:endParaRPr>
          </a:p>
          <a:p>
            <a:pPr algn="just"/>
            <a:r>
              <a:rPr lang="es-ES" sz="1181" dirty="0">
                <a:latin typeface="Century Gothic" panose="020B0502020202020204" pitchFamily="34" charset="0"/>
              </a:rPr>
              <a:t>d) Las cuantías anteriores se adaptarán </a:t>
            </a:r>
            <a:r>
              <a:rPr lang="es-ES" sz="1181" b="1" dirty="0">
                <a:latin typeface="Century Gothic" panose="020B0502020202020204" pitchFamily="34" charset="0"/>
              </a:rPr>
              <a:t>proporcionalmente a la jornada.</a:t>
            </a:r>
          </a:p>
          <a:p>
            <a:pPr algn="just"/>
            <a:endParaRPr lang="es-ES" sz="1181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EDEBDB4-FBE6-4050-B4C0-97EB8E1AAA3A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F8EE4BA-C3E1-40F3-9188-E7A8BCFFA2D2}"/>
              </a:ext>
            </a:extLst>
          </p:cNvPr>
          <p:cNvSpPr/>
          <p:nvPr/>
        </p:nvSpPr>
        <p:spPr>
          <a:xfrm>
            <a:off x="331305" y="237753"/>
            <a:ext cx="6281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181" b="1" dirty="0">
                <a:solidFill>
                  <a:srgbClr val="FFC000"/>
                </a:solidFill>
                <a:latin typeface="Century Gothic" pitchFamily="34" charset="0"/>
                <a:ea typeface="Verdana" panose="020B0604030504040204" pitchFamily="34" charset="0"/>
              </a:rPr>
              <a:t>                 </a:t>
            </a:r>
            <a:r>
              <a:rPr lang="es-ES" sz="2000" b="1" dirty="0">
                <a:solidFill>
                  <a:srgbClr val="FFC000"/>
                </a:solidFill>
                <a:latin typeface="Century Gothic" pitchFamily="34" charset="0"/>
              </a:rPr>
              <a:t>Incrementos sobre la cuantía: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6752ACE0-C950-4EFE-931D-A257836DDACB}"/>
              </a:ext>
            </a:extLst>
          </p:cNvPr>
          <p:cNvSpPr/>
          <p:nvPr/>
        </p:nvSpPr>
        <p:spPr>
          <a:xfrm>
            <a:off x="5951165" y="1844692"/>
            <a:ext cx="377687" cy="23853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BDB88AEF-6AB6-439F-BDA4-92244CF866B8}"/>
              </a:ext>
            </a:extLst>
          </p:cNvPr>
          <p:cNvSpPr/>
          <p:nvPr/>
        </p:nvSpPr>
        <p:spPr>
          <a:xfrm rot="19808515">
            <a:off x="5933712" y="2381982"/>
            <a:ext cx="377687" cy="17081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53A22D-53AB-4AF6-86E5-C912AFE8CDCF}"/>
              </a:ext>
            </a:extLst>
          </p:cNvPr>
          <p:cNvSpPr txBox="1"/>
          <p:nvPr/>
        </p:nvSpPr>
        <p:spPr>
          <a:xfrm>
            <a:off x="6347276" y="1661193"/>
            <a:ext cx="101104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4.800€</a:t>
            </a:r>
          </a:p>
          <a:p>
            <a:r>
              <a:rPr lang="es-ES" sz="1050" b="1" dirty="0"/>
              <a:t>Línea 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2D562C5-F2DE-43DE-AFC4-4934435A58C8}"/>
              </a:ext>
            </a:extLst>
          </p:cNvPr>
          <p:cNvSpPr txBox="1"/>
          <p:nvPr/>
        </p:nvSpPr>
        <p:spPr>
          <a:xfrm>
            <a:off x="6328852" y="2212893"/>
            <a:ext cx="101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2.250€</a:t>
            </a:r>
          </a:p>
          <a:p>
            <a:r>
              <a:rPr lang="es-ES" b="1" dirty="0"/>
              <a:t>2.850€</a:t>
            </a:r>
          </a:p>
          <a:p>
            <a:r>
              <a:rPr lang="es-ES" sz="1200" b="1" dirty="0"/>
              <a:t>Línea B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AFB7ED3C-3ABF-407E-9F00-F95BF398EF16}"/>
              </a:ext>
            </a:extLst>
          </p:cNvPr>
          <p:cNvSpPr/>
          <p:nvPr/>
        </p:nvSpPr>
        <p:spPr>
          <a:xfrm rot="861890">
            <a:off x="5964342" y="2629537"/>
            <a:ext cx="377687" cy="15382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BDBF47CA-7D8C-400D-B221-29D202A9E18D}"/>
              </a:ext>
            </a:extLst>
          </p:cNvPr>
          <p:cNvSpPr/>
          <p:nvPr/>
        </p:nvSpPr>
        <p:spPr>
          <a:xfrm>
            <a:off x="5595009" y="1676223"/>
            <a:ext cx="214821" cy="1275295"/>
          </a:xfrm>
          <a:prstGeom prst="rightBrac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34" y="1"/>
            <a:ext cx="5650707" cy="376713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87396" y="915933"/>
            <a:ext cx="4143272" cy="967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latin typeface="Century Gothic" pitchFamily="34" charset="0"/>
              </a:rPr>
              <a:t>Requisitos </a:t>
            </a:r>
            <a:r>
              <a:rPr lang="es-ES" sz="2800" b="1" dirty="0">
                <a:latin typeface="Century Gothic" pitchFamily="34" charset="0"/>
              </a:rPr>
              <a:t>comunes a Líneas 4 y 5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39E6170-7587-478E-A9A3-7B661845345C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88484" cy="376713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405930" y="0"/>
            <a:ext cx="4303553" cy="379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00" b="1" dirty="0">
                <a:solidFill>
                  <a:srgbClr val="FFC000"/>
                </a:solidFill>
                <a:latin typeface="Century Gothic" pitchFamily="34" charset="0"/>
                <a:cs typeface="Times New Roman" panose="02020603050405020304" pitchFamily="18" charset="0"/>
              </a:rPr>
              <a:t>		</a:t>
            </a:r>
            <a:endParaRPr lang="es-ES" sz="1000" b="1" dirty="0" smtClean="0">
              <a:solidFill>
                <a:srgbClr val="FFC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s-ES" sz="1100" b="1" dirty="0" smtClean="0">
                <a:solidFill>
                  <a:srgbClr val="FACA00"/>
                </a:solidFill>
                <a:latin typeface="Century Gothic" pitchFamily="34" charset="0"/>
              </a:rPr>
              <a:t>¿Cual  es el plazo de solicitud? 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1000" dirty="0" smtClean="0">
                <a:latin typeface="Century Gothic" panose="020B0502020202020204" pitchFamily="34" charset="0"/>
                <a:ea typeface="Verdana" panose="020B0604030504040204" pitchFamily="34" charset="0"/>
              </a:rPr>
              <a:t>El </a:t>
            </a:r>
            <a:r>
              <a:rPr lang="es-ES" sz="1000" dirty="0">
                <a:latin typeface="Century Gothic" panose="020B0502020202020204" pitchFamily="34" charset="0"/>
                <a:ea typeface="Verdana" panose="020B0604030504040204" pitchFamily="34" charset="0"/>
              </a:rPr>
              <a:t>plazo de solicitud comenzó el </a:t>
            </a:r>
            <a:r>
              <a:rPr lang="es-ES" sz="1000" b="1" dirty="0">
                <a:latin typeface="Century Gothic" pitchFamily="34" charset="0"/>
                <a:ea typeface="Verdana" panose="020B0604030504040204" pitchFamily="34" charset="0"/>
              </a:rPr>
              <a:t>15 de junio hasta el 30 de septiembre.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1000" dirty="0">
                <a:latin typeface="Century Gothic" panose="020B0502020202020204" pitchFamily="34" charset="0"/>
                <a:ea typeface="Verdana" panose="020B0604030504040204" pitchFamily="34" charset="0"/>
              </a:rPr>
              <a:t>Las solicitudes se dirigirán a la </a:t>
            </a:r>
            <a:r>
              <a:rPr lang="es-ES" sz="1000" b="1" dirty="0">
                <a:latin typeface="Century Gothic" panose="020B0502020202020204" pitchFamily="34" charset="0"/>
                <a:ea typeface="Verdana" panose="020B0604030504040204" pitchFamily="34" charset="0"/>
              </a:rPr>
              <a:t>persona titular de la Delegación Territorial </a:t>
            </a:r>
            <a:r>
              <a:rPr lang="es-ES" sz="1000" dirty="0">
                <a:latin typeface="Century Gothic" panose="020B0502020202020204" pitchFamily="34" charset="0"/>
                <a:ea typeface="Verdana" panose="020B0604030504040204" pitchFamily="34" charset="0"/>
              </a:rPr>
              <a:t>competente en materia de trabajo autónomo, atendiendo a la provincia en la que tenga el domicilio fiscal la </a:t>
            </a:r>
            <a:r>
              <a:rPr lang="es-ES" sz="1000" dirty="0" smtClean="0">
                <a:latin typeface="Century Gothic" panose="020B0502020202020204" pitchFamily="34" charset="0"/>
                <a:ea typeface="Verdana" panose="020B0604030504040204" pitchFamily="34" charset="0"/>
              </a:rPr>
              <a:t>persona solicitante.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1200" b="1" dirty="0" smtClean="0">
                <a:solidFill>
                  <a:srgbClr val="FACA00"/>
                </a:solidFill>
                <a:latin typeface="Century Gothic" pitchFamily="34" charset="0"/>
                <a:cs typeface="Times New Roman" panose="02020603050405020304" pitchFamily="18" charset="0"/>
              </a:rPr>
              <a:t>P</a:t>
            </a:r>
            <a:r>
              <a:rPr lang="es-ES" sz="1200" b="1" dirty="0" smtClean="0">
                <a:solidFill>
                  <a:srgbClr val="FACA00"/>
                </a:solidFill>
                <a:latin typeface="Century Gothic" pitchFamily="34" charset="0"/>
              </a:rPr>
              <a:t>lazo máximo de resolución:</a:t>
            </a:r>
          </a:p>
          <a:p>
            <a:pPr algn="just">
              <a:defRPr/>
            </a:pPr>
            <a:r>
              <a:rPr lang="es-ES" sz="1000" b="1" dirty="0" smtClean="0">
                <a:latin typeface="Century Gothic" pitchFamily="34" charset="0"/>
                <a:cs typeface="Times New Roman" panose="02020603050405020304" pitchFamily="18" charset="0"/>
              </a:rPr>
              <a:t>Seis </a:t>
            </a:r>
            <a:r>
              <a:rPr lang="es-ES" sz="1000" b="1" dirty="0">
                <a:latin typeface="Century Gothic" pitchFamily="34" charset="0"/>
                <a:cs typeface="Times New Roman" panose="02020603050405020304" pitchFamily="18" charset="0"/>
              </a:rPr>
              <a:t>meses desde la fecha de entrada de la solicitud </a:t>
            </a:r>
            <a:r>
              <a:rPr lang="es-ES" sz="1000" dirty="0">
                <a:latin typeface="Century Gothic" pitchFamily="34" charset="0"/>
                <a:cs typeface="Times New Roman" panose="02020603050405020304" pitchFamily="18" charset="0"/>
              </a:rPr>
              <a:t>en el registro electrónico único de la Administración de la Junta de </a:t>
            </a:r>
            <a:r>
              <a:rPr lang="es-ES" sz="1000" dirty="0" smtClean="0">
                <a:latin typeface="Century Gothic" pitchFamily="34" charset="0"/>
                <a:cs typeface="Times New Roman" panose="02020603050405020304" pitchFamily="18" charset="0"/>
              </a:rPr>
              <a:t>Andalucía.</a:t>
            </a:r>
          </a:p>
          <a:p>
            <a:pPr algn="just">
              <a:defRPr/>
            </a:pPr>
            <a:endParaRPr lang="es-ES" sz="1000" b="1" dirty="0" smtClean="0">
              <a:solidFill>
                <a:srgbClr val="FACA00"/>
              </a:solidFill>
              <a:latin typeface="Century Gothic" pitchFamily="34" charset="0"/>
            </a:endParaRPr>
          </a:p>
          <a:p>
            <a:pPr algn="just">
              <a:defRPr/>
            </a:pPr>
            <a:r>
              <a:rPr lang="es-ES" sz="1200" b="1" dirty="0" smtClean="0">
                <a:solidFill>
                  <a:srgbClr val="FACA00"/>
                </a:solidFill>
                <a:latin typeface="Century Gothic" pitchFamily="34" charset="0"/>
              </a:rPr>
              <a:t>Pago de la ayuda:</a:t>
            </a:r>
          </a:p>
          <a:p>
            <a:pPr algn="just">
              <a:defRPr/>
            </a:pPr>
            <a:r>
              <a:rPr lang="es-ES" sz="1000" dirty="0" smtClean="0">
                <a:latin typeface="Century Gothic" pitchFamily="34" charset="0"/>
                <a:cs typeface="Times New Roman" panose="02020603050405020304" pitchFamily="18" charset="0"/>
              </a:rPr>
              <a:t>Se </a:t>
            </a:r>
            <a:r>
              <a:rPr lang="es-ES" sz="1000" dirty="0">
                <a:latin typeface="Century Gothic" pitchFamily="34" charset="0"/>
                <a:cs typeface="Times New Roman" panose="02020603050405020304" pitchFamily="18" charset="0"/>
              </a:rPr>
              <a:t>procederá </a:t>
            </a:r>
            <a:r>
              <a:rPr lang="es-ES" sz="1000" b="1" dirty="0">
                <a:latin typeface="Century Gothic" pitchFamily="34" charset="0"/>
                <a:cs typeface="Times New Roman" panose="02020603050405020304" pitchFamily="18" charset="0"/>
              </a:rPr>
              <a:t>al pago del 100 </a:t>
            </a:r>
            <a:r>
              <a:rPr lang="es-ES" sz="1000" dirty="0">
                <a:latin typeface="Century Gothic" pitchFamily="34" charset="0"/>
                <a:cs typeface="Times New Roman" panose="02020603050405020304" pitchFamily="18" charset="0"/>
              </a:rPr>
              <a:t>% del importe de la subvención, previa justificación, por la persona o entidad beneficiaria.</a:t>
            </a:r>
          </a:p>
          <a:p>
            <a:pPr algn="just">
              <a:lnSpc>
                <a:spcPct val="150000"/>
              </a:lnSpc>
              <a:defRPr/>
            </a:pPr>
            <a:endParaRPr lang="es-ES" sz="10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25045" indent="-225045" algn="just">
              <a:lnSpc>
                <a:spcPct val="150000"/>
              </a:lnSpc>
              <a:buAutoNum type="arabicPeriod"/>
              <a:defRPr/>
            </a:pPr>
            <a:endParaRPr lang="es-ES" sz="10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ES" sz="1000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638A2A0-5715-492C-B998-22A501A3A50E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32025" y="949325"/>
            <a:ext cx="4619625" cy="950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sym typeface="Trebuchet MS"/>
              </a:rPr>
              <a:t>JOSÉ AGUSTÍN GONZÁLEZ ROMO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  <a:sym typeface="Trebuchet M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sym typeface="Trebuchet MS"/>
              </a:rPr>
              <a:t>Secretario General de Empleo y Trabajo Autónomo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sym typeface="Trebuchet MS"/>
              </a:rPr>
              <a:t>. Consejería de Empleo, Formación y Trabajo Autónomo. Junta de Andalucía.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7 Imagen" descr="Agustín Gonzalez Ro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713" y="866775"/>
            <a:ext cx="1271587" cy="1235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2" name="Imagen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2574925"/>
            <a:ext cx="909638" cy="90963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ángulo 2"/>
          <p:cNvSpPr>
            <a:spLocks noChangeArrowheads="1"/>
          </p:cNvSpPr>
          <p:nvPr/>
        </p:nvSpPr>
        <p:spPr bwMode="auto">
          <a:xfrm>
            <a:off x="2270125" y="2344738"/>
            <a:ext cx="41116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Presenta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ROSA SILES MORENO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Directora de </a:t>
            </a:r>
            <a:r>
              <a:rPr kumimoji="0" lang="es-ES" alt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Andalucía Emprende</a:t>
            </a:r>
            <a:r>
              <a:rPr kumimoji="0" lang="es-ES" alt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Consejería de Empleo, Formación y Trabajo Autónomo.  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Junta de Andalucía</a:t>
            </a: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uadroTexto 3"/>
          <p:cNvSpPr txBox="1"/>
          <p:nvPr/>
        </p:nvSpPr>
        <p:spPr>
          <a:xfrm>
            <a:off x="668338" y="314325"/>
            <a:ext cx="26908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Trebuchet MS"/>
              </a:rPr>
              <a:t>Bienvenida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EEA8CA-6501-4C6F-99ED-B4506B812CC0}"/>
              </a:ext>
            </a:extLst>
          </p:cNvPr>
          <p:cNvSpPr txBox="1"/>
          <p:nvPr/>
        </p:nvSpPr>
        <p:spPr>
          <a:xfrm>
            <a:off x="734486" y="189296"/>
            <a:ext cx="5948326" cy="3785716"/>
          </a:xfrm>
          <a:prstGeom prst="rect">
            <a:avLst/>
          </a:prstGeom>
          <a:noFill/>
        </p:spPr>
        <p:txBody>
          <a:bodyPr wrap="square" lIns="60008" tIns="30004" rIns="60008" bIns="30004" anchor="t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s-ES" sz="2000" b="1" dirty="0">
                <a:solidFill>
                  <a:srgbClr val="FACA00"/>
                </a:solidFill>
                <a:latin typeface="Century Gothic" pitchFamily="34" charset="0"/>
                <a:sym typeface="Arial"/>
              </a:rPr>
              <a:t>En relación con las contrataciones efectuadas:</a:t>
            </a:r>
            <a:endParaRPr lang="es-ES" sz="2000" b="1" dirty="0">
              <a:solidFill>
                <a:srgbClr val="FACA00"/>
              </a:solidFill>
              <a:latin typeface="Century Gothic" pitchFamily="34" charset="0"/>
            </a:endParaRPr>
          </a:p>
          <a:p>
            <a:endParaRPr lang="es-ES" sz="2000" b="1" dirty="0">
              <a:solidFill>
                <a:schemeClr val="accent6"/>
              </a:solidFill>
              <a:latin typeface="Century Gothic" pitchFamily="34" charset="0"/>
            </a:endParaRPr>
          </a:p>
          <a:p>
            <a:r>
              <a:rPr lang="es-ES" b="1" dirty="0">
                <a:solidFill>
                  <a:srgbClr val="FACA00"/>
                </a:solidFill>
                <a:latin typeface="Century Gothic" pitchFamily="34" charset="0"/>
              </a:rPr>
              <a:t>Exclusiones:</a:t>
            </a:r>
          </a:p>
          <a:p>
            <a:endParaRPr lang="es-ES" sz="1181" b="1" dirty="0">
              <a:latin typeface="Century Gothic" panose="020B0502020202020204" pitchFamily="34" charset="0"/>
            </a:endParaRPr>
          </a:p>
          <a:p>
            <a:pPr algn="just"/>
            <a:r>
              <a:rPr lang="es-ES" sz="1181" b="1" dirty="0">
                <a:latin typeface="Century Gothic" panose="020B0502020202020204" pitchFamily="34" charset="0"/>
              </a:rPr>
              <a:t>A) Relaciones laborales de carácter especial </a:t>
            </a:r>
            <a:r>
              <a:rPr lang="es-ES" sz="1181" dirty="0">
                <a:latin typeface="Century Gothic" panose="020B0502020202020204" pitchFamily="34" charset="0"/>
              </a:rPr>
              <a:t>previstas en el art. 2.1 del Estatuto de los trabajadores excepto la contemplada en la letra g) referida a trabajadores con discapacidad que presten sus servicios en los centros especiales de empleo.</a:t>
            </a:r>
          </a:p>
          <a:p>
            <a:pPr algn="just"/>
            <a:endParaRPr lang="es-ES" sz="1181" b="1" dirty="0">
              <a:latin typeface="Century Gothic"/>
            </a:endParaRPr>
          </a:p>
          <a:p>
            <a:pPr algn="just"/>
            <a:r>
              <a:rPr lang="es-ES" sz="1181" b="1" dirty="0">
                <a:latin typeface="Century Gothic"/>
              </a:rPr>
              <a:t>B) Contratos de trabajo a tiempo parcia</a:t>
            </a:r>
            <a:r>
              <a:rPr lang="es-ES" sz="1181" dirty="0">
                <a:latin typeface="Century Gothic"/>
              </a:rPr>
              <a:t>l cuya duración sea inferior a las veinte horas semanales o su promedio en cómputo anual. </a:t>
            </a:r>
            <a:endParaRPr lang="es-ES" sz="1181" dirty="0"/>
          </a:p>
          <a:p>
            <a:pPr algn="just"/>
            <a:endParaRPr lang="es-ES" sz="1181" dirty="0">
              <a:latin typeface="Century Gothic"/>
            </a:endParaRPr>
          </a:p>
          <a:p>
            <a:pPr algn="just"/>
            <a:r>
              <a:rPr lang="es-ES" sz="1050" dirty="0">
                <a:latin typeface="Century Gothic"/>
              </a:rPr>
              <a:t>Estas subvenciones quedarán sometidas al </a:t>
            </a:r>
            <a:r>
              <a:rPr lang="es-ES" sz="1050" b="1" dirty="0">
                <a:latin typeface="Century Gothic"/>
              </a:rPr>
              <a:t>régimen de ayudas de </a:t>
            </a:r>
            <a:r>
              <a:rPr lang="es-ES" sz="1050" b="1" dirty="0" err="1">
                <a:latin typeface="Century Gothic"/>
              </a:rPr>
              <a:t>mínimis</a:t>
            </a:r>
            <a:r>
              <a:rPr lang="es-ES" sz="1050" b="1" dirty="0">
                <a:latin typeface="Century Gothic"/>
              </a:rPr>
              <a:t>, </a:t>
            </a:r>
            <a:r>
              <a:rPr lang="es-ES" sz="1050" dirty="0">
                <a:latin typeface="Century Gothic"/>
              </a:rPr>
              <a:t>debiéndose aportar en la solicitud declaración expresa de haber recibido/no haber recibido otras subvenciones sometidas al régimen de </a:t>
            </a:r>
            <a:r>
              <a:rPr lang="es-ES" sz="1050" dirty="0" err="1">
                <a:latin typeface="Century Gothic"/>
              </a:rPr>
              <a:t>mínimis</a:t>
            </a:r>
            <a:r>
              <a:rPr lang="es-ES" sz="1050" dirty="0">
                <a:latin typeface="Century Gothic"/>
              </a:rPr>
              <a:t> en 2 ejercicios fiscales anteriores con los límites de (200.000 euros, o 100.000 euros para empresas de transporte de mercancías por carretera, 20.000 euros para sector agrícola y 30.000 euros para sector pesquero).</a:t>
            </a:r>
            <a:endParaRPr lang="es-ES" sz="1050" dirty="0">
              <a:cs typeface="Calibri"/>
            </a:endParaRPr>
          </a:p>
          <a:p>
            <a:pPr algn="just"/>
            <a:endParaRPr lang="es-ES" sz="1181" dirty="0">
              <a:latin typeface="Century Gothic"/>
            </a:endParaRPr>
          </a:p>
          <a:p>
            <a:pPr marL="708059" marR="61262" algn="just">
              <a:lnSpc>
                <a:spcPct val="105000"/>
              </a:lnSpc>
              <a:spcBef>
                <a:spcPts val="3"/>
              </a:spcBef>
              <a:spcAft>
                <a:spcPts val="525"/>
              </a:spcAft>
            </a:pPr>
            <a:r>
              <a:rPr lang="es-ES" sz="118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E49CDBD-4815-479E-8D4E-EEDA1C0B7C26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0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5800" y="360071"/>
            <a:ext cx="6055245" cy="258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181" b="1" dirty="0">
                <a:solidFill>
                  <a:srgbClr val="FACA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 smtClean="0">
                <a:solidFill>
                  <a:srgbClr val="FACA00"/>
                </a:solidFill>
                <a:latin typeface="Century Gothic" pitchFamily="34" charset="0"/>
              </a:rPr>
              <a:t>Justificación </a:t>
            </a:r>
            <a:r>
              <a:rPr lang="es-ES" sz="2000" b="1" dirty="0">
                <a:solidFill>
                  <a:srgbClr val="FACA00"/>
                </a:solidFill>
                <a:latin typeface="Century Gothic" pitchFamily="34" charset="0"/>
              </a:rPr>
              <a:t>de la subvención</a:t>
            </a:r>
          </a:p>
          <a:p>
            <a:pPr algn="just">
              <a:lnSpc>
                <a:spcPct val="150000"/>
              </a:lnSpc>
              <a:defRPr/>
            </a:pPr>
            <a:endParaRPr lang="es-ES" sz="1181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187538" indent="-187538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La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realización de la contratación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deberá justificar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previamente al cobro.</a:t>
            </a:r>
          </a:p>
          <a:p>
            <a:pPr marL="187538" indent="-187538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Mantener la contratación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por el periodo subvencionado quedará acreditado por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consulta telemática de vida laboral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de oficio salvo oposición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</a:p>
          <a:p>
            <a:pPr marL="187538" indent="-187538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Mantenimiento alta en RETA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quedará acreditado por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consulta telemática de vida laboral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de oficio salvo oposición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.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En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régimen de mutualistas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 deberán aportar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certificado acreditativo de mutualidad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en plazo de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1 mes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tras periodo mantenimiento.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801C473-6335-44E1-A117-E25F8D23128D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08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0038" cy="447801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937258" y="227633"/>
            <a:ext cx="2961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atin typeface="Century Gothic" pitchFamily="34" charset="0"/>
              </a:rPr>
              <a:t>Obligaciones</a:t>
            </a:r>
          </a:p>
          <a:p>
            <a:r>
              <a:rPr lang="es-ES" sz="2000" b="1" dirty="0" smtClean="0">
                <a:solidFill>
                  <a:schemeClr val="bg1"/>
                </a:solidFill>
                <a:latin typeface="Century Gothic" pitchFamily="34" charset="0"/>
              </a:rPr>
              <a:t>Personas beneficiarias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2216B11-D034-4F1B-A48F-CFEC1EB77434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82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3366" y="419452"/>
            <a:ext cx="6537960" cy="381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FACA00"/>
                </a:solidFill>
                <a:latin typeface="Century Gothic" pitchFamily="34" charset="0"/>
              </a:rPr>
              <a:t>Obligaciones de las personas beneficiarias</a:t>
            </a:r>
          </a:p>
          <a:p>
            <a:pPr>
              <a:defRPr/>
            </a:pPr>
            <a:endParaRPr lang="es-ES" sz="1181" b="1" dirty="0">
              <a:solidFill>
                <a:srgbClr val="FFC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a) 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Permanecer de alta en RETA/mutualidad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durante el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período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 de mantenimiento de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la contratación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es-ES" sz="1181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b)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Mantener el contrato de interinidad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durante el tiempo subvencionado, y se acreditará (LÍNEA 5):</a:t>
            </a:r>
          </a:p>
          <a:p>
            <a:pPr marL="290684" indent="-168784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 1º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Riesgo durante el embarazo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: certificado SAS y Vida laboral o autorización de consulta de la misma.</a:t>
            </a:r>
          </a:p>
          <a:p>
            <a:pPr marL="290684" indent="-168784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2º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Sustitución por Periodos de descanso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: Vida laboral del trabajador o autorización para su consulta.</a:t>
            </a:r>
          </a:p>
          <a:p>
            <a:pPr marL="121900" algn="just">
              <a:lnSpc>
                <a:spcPct val="150000"/>
              </a:lnSpc>
              <a:defRPr/>
            </a:pPr>
            <a:endParaRPr lang="es-ES" sz="1181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90684" indent="-168784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s-ES" sz="1181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90684" indent="-168784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s-ES" sz="1181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2216B11-D034-4F1B-A48F-CFEC1EB77434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79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07774" y="251898"/>
            <a:ext cx="5835796" cy="3307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FACA00"/>
                </a:solidFill>
                <a:latin typeface="Century Gothic" pitchFamily="34" charset="0"/>
              </a:rPr>
              <a:t>Reintegro por incumplimiento </a:t>
            </a:r>
            <a:r>
              <a:rPr lang="es-ES" sz="1600" b="1" dirty="0">
                <a:solidFill>
                  <a:srgbClr val="FACA00"/>
                </a:solidFill>
                <a:latin typeface="Century Gothic" pitchFamily="34" charset="0"/>
              </a:rPr>
              <a:t>(ambas líneas)</a:t>
            </a:r>
          </a:p>
          <a:p>
            <a:pPr>
              <a:defRPr/>
            </a:pPr>
            <a:endParaRPr lang="es-ES" sz="1181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Si las personas contratadas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cesaran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por cualquier causa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sin haber transcurrido el período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por el que fueron contratadas, en el plazo máximo de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15 días hábiles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desde la fecha de baja se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procederá a su sustitución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es-ES" sz="1181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Reintegro parcial: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Podrá optarse por dar por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finalizado el contrato inicial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, reduciéndose proporcionalmente la cuantía de la subvención en función del tiempo efectivo de trabajo, procediendo al reintegro del exceso,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siempre que el periodo de mantenimiento haya sido superior al 75% subvencionado, </a:t>
            </a: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de no ser así, procederá el </a:t>
            </a:r>
            <a:r>
              <a:rPr lang="es-ES" sz="1181" b="1" dirty="0">
                <a:latin typeface="Century Gothic" panose="020B0502020202020204" pitchFamily="34" charset="0"/>
                <a:ea typeface="Verdana" panose="020B0604030504040204" pitchFamily="34" charset="0"/>
              </a:rPr>
              <a:t>reintegro total.</a:t>
            </a:r>
          </a:p>
          <a:p>
            <a:pPr algn="just">
              <a:lnSpc>
                <a:spcPct val="150000"/>
              </a:lnSpc>
              <a:defRPr/>
            </a:pPr>
            <a:endParaRPr lang="es-ES" sz="1181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A3A33E5-430A-4B23-9B22-99320D2EE9EC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75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0297" y="125236"/>
            <a:ext cx="6307560" cy="3436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FACA00"/>
                </a:solidFill>
                <a:latin typeface="Century Gothic" pitchFamily="34" charset="0"/>
              </a:rPr>
              <a:t>¿Son compatibles con otras Subvenciones?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1181" b="1" dirty="0">
                <a:latin typeface="Century Gothic" pitchFamily="34" charset="0"/>
                <a:ea typeface="Verdana" panose="020B0604030504040204" pitchFamily="34" charset="0"/>
              </a:rPr>
              <a:t>HASTA EL 30 DE </a:t>
            </a:r>
            <a:r>
              <a:rPr lang="es-ES" sz="1181" b="1" dirty="0" smtClean="0">
                <a:latin typeface="Century Gothic" pitchFamily="34" charset="0"/>
                <a:ea typeface="Verdana" panose="020B0604030504040204" pitchFamily="34" charset="0"/>
              </a:rPr>
              <a:t>OCTUBRE</a:t>
            </a:r>
            <a:endParaRPr lang="es-ES" sz="1181" b="1" dirty="0">
              <a:latin typeface="Century Gothic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600" b="1" dirty="0">
                <a:solidFill>
                  <a:srgbClr val="FACA00"/>
                </a:solidFill>
                <a:latin typeface="Century Gothic" pitchFamily="34" charset="0"/>
              </a:rPr>
              <a:t>Son compatibles con:</a:t>
            </a:r>
          </a:p>
          <a:p>
            <a:pPr algn="just"/>
            <a:endParaRPr lang="es-ES" sz="1181" dirty="0">
              <a:latin typeface="Century Gothic" panose="020B0502020202020204" pitchFamily="34" charset="0"/>
            </a:endParaRPr>
          </a:p>
          <a:p>
            <a:pPr marL="180245" indent="-180245" algn="just">
              <a:buFont typeface="Arial" pitchFamily="34" charset="0"/>
              <a:buChar char="•"/>
            </a:pPr>
            <a:r>
              <a:rPr lang="es-ES" sz="1181" dirty="0">
                <a:latin typeface="Century Gothic" panose="020B0502020202020204" pitchFamily="34" charset="0"/>
              </a:rPr>
              <a:t>Subvenciones, incentivos y ayudas que se reciban del Estado o de la Junta de Andalucía que consistan en </a:t>
            </a:r>
            <a:r>
              <a:rPr lang="es-ES" sz="1181" b="1" dirty="0">
                <a:latin typeface="Century Gothic" panose="020B0502020202020204" pitchFamily="34" charset="0"/>
              </a:rPr>
              <a:t>reducciones o bonificaciones </a:t>
            </a:r>
            <a:r>
              <a:rPr lang="es-ES" sz="1181" dirty="0">
                <a:latin typeface="Century Gothic" panose="020B0502020202020204" pitchFamily="34" charset="0"/>
              </a:rPr>
              <a:t>durante los </a:t>
            </a:r>
            <a:r>
              <a:rPr lang="es-ES" sz="1181" b="1" dirty="0">
                <a:latin typeface="Century Gothic" panose="020B0502020202020204" pitchFamily="34" charset="0"/>
              </a:rPr>
              <a:t>periodos de descanso </a:t>
            </a:r>
            <a:r>
              <a:rPr lang="es-ES" sz="1181" dirty="0">
                <a:latin typeface="Century Gothic" panose="020B0502020202020204" pitchFamily="34" charset="0"/>
              </a:rPr>
              <a:t>por nacimiento, adopción, acogimiento, riesgo durante el embarazo o riesgo durante la lactancia natural.</a:t>
            </a:r>
          </a:p>
          <a:p>
            <a:pPr algn="just"/>
            <a:endParaRPr lang="es-ES" sz="1181" b="1" dirty="0">
              <a:latin typeface="Century Gothic" panose="020B0502020202020204" pitchFamily="34" charset="0"/>
            </a:endParaRPr>
          </a:p>
          <a:p>
            <a:pPr algn="just"/>
            <a:r>
              <a:rPr lang="es-ES" sz="1600" b="1" dirty="0">
                <a:solidFill>
                  <a:srgbClr val="FACA00"/>
                </a:solidFill>
                <a:latin typeface="Century Gothic" pitchFamily="34" charset="0"/>
              </a:rPr>
              <a:t>Son incompatibles con las subvenciones:</a:t>
            </a:r>
          </a:p>
          <a:p>
            <a:pPr algn="just"/>
            <a:r>
              <a:rPr lang="es-ES" sz="1181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181" dirty="0">
                <a:latin typeface="Century Gothic" panose="020B0502020202020204" pitchFamily="34" charset="0"/>
              </a:rPr>
              <a:t>1.- </a:t>
            </a:r>
            <a:r>
              <a:rPr lang="es-ES" sz="1181" b="1" dirty="0">
                <a:latin typeface="Century Gothic" panose="020B0502020202020204" pitchFamily="34" charset="0"/>
              </a:rPr>
              <a:t>Contratación</a:t>
            </a:r>
            <a:r>
              <a:rPr lang="es-ES" sz="1181" dirty="0">
                <a:latin typeface="Century Gothic" panose="020B0502020202020204" pitchFamily="34" charset="0"/>
              </a:rPr>
              <a:t> para el cuidado o atención de hijos o hijas menores de 3 año, en el ámbito del hogar familiar, mediante la contratación de una persona (</a:t>
            </a:r>
            <a:r>
              <a:rPr lang="es-ES" sz="1181" b="1" dirty="0">
                <a:latin typeface="Century Gothic" panose="020B0502020202020204" pitchFamily="34" charset="0"/>
              </a:rPr>
              <a:t>empleados de hogar </a:t>
            </a:r>
            <a:r>
              <a:rPr lang="es-ES" sz="1181" dirty="0">
                <a:latin typeface="Century Gothic" panose="020B0502020202020204" pitchFamily="34" charset="0"/>
              </a:rPr>
              <a:t>).</a:t>
            </a:r>
          </a:p>
          <a:p>
            <a:r>
              <a:rPr lang="es-ES" sz="1181" dirty="0"/>
              <a:t> </a:t>
            </a:r>
          </a:p>
          <a:p>
            <a:pPr algn="just">
              <a:lnSpc>
                <a:spcPct val="150000"/>
              </a:lnSpc>
              <a:defRPr/>
            </a:pPr>
            <a:endParaRPr lang="es-ES" sz="1181" b="1" dirty="0">
              <a:solidFill>
                <a:schemeClr val="bg1"/>
              </a:solidFill>
              <a:latin typeface="Century Gothic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398F8CA-EF71-4FCA-BAC1-2807238972BA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5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24990" y="377331"/>
            <a:ext cx="6511834" cy="318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1600" b="1" dirty="0">
                <a:solidFill>
                  <a:srgbClr val="FFC000"/>
                </a:solidFill>
                <a:latin typeface="Century Gothic" pitchFamily="34" charset="0"/>
              </a:rPr>
              <a:t>Incompatibles: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1181" b="1" dirty="0">
                <a:solidFill>
                  <a:schemeClr val="bg1"/>
                </a:solidFill>
                <a:latin typeface="Century Gothic" pitchFamily="34" charset="0"/>
                <a:ea typeface="Verdana" panose="020B0604030504040204" pitchFamily="34" charset="0"/>
              </a:rPr>
              <a:t>DE OCTUBR</a:t>
            </a:r>
          </a:p>
          <a:p>
            <a:pPr algn="just"/>
            <a:r>
              <a:rPr lang="es-ES" sz="1181" dirty="0">
                <a:latin typeface="Century Gothic" panose="020B0502020202020204" pitchFamily="34" charset="0"/>
              </a:rPr>
              <a:t>2.- Las	 </a:t>
            </a:r>
            <a:r>
              <a:rPr lang="es-ES" sz="1181" b="1" dirty="0">
                <a:latin typeface="Century Gothic" panose="020B0502020202020204" pitchFamily="34" charset="0"/>
              </a:rPr>
              <a:t>subvenciones	a la contratación </a:t>
            </a:r>
            <a:r>
              <a:rPr lang="es-ES" sz="1181" dirty="0">
                <a:latin typeface="Century Gothic" panose="020B0502020202020204" pitchFamily="34" charset="0"/>
              </a:rPr>
              <a:t>formalizada para el disfrute del período de descanso por nacimiento de hijo o hija, adopción, guarda con fines de adopción, y acogimiento familiar </a:t>
            </a:r>
            <a:r>
              <a:rPr lang="es-ES" sz="1181" b="1" dirty="0">
                <a:latin typeface="Century Gothic" panose="020B0502020202020204" pitchFamily="34" charset="0"/>
              </a:rPr>
              <a:t>durante el período subvencionado.</a:t>
            </a:r>
          </a:p>
          <a:p>
            <a:r>
              <a:rPr lang="es-ES" sz="1181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ES" sz="1181" dirty="0">
                <a:latin typeface="Century Gothic" panose="020B0502020202020204" pitchFamily="34" charset="0"/>
              </a:rPr>
              <a:t>3.- La   “</a:t>
            </a:r>
            <a:r>
              <a:rPr lang="es-ES" sz="1181" b="1" dirty="0">
                <a:latin typeface="Century Gothic" panose="020B0502020202020204" pitchFamily="34" charset="0"/>
              </a:rPr>
              <a:t>Ayuda      a      las      familias      para      el   fomento de la escolarización de los niños y las niñas menores de 3 años </a:t>
            </a:r>
            <a:r>
              <a:rPr lang="es-ES" sz="1181" dirty="0">
                <a:latin typeface="Century Gothic" panose="020B0502020202020204" pitchFamily="34" charset="0"/>
              </a:rPr>
              <a:t>cuando el </a:t>
            </a:r>
            <a:r>
              <a:rPr lang="es-ES" sz="1181" b="1" dirty="0">
                <a:latin typeface="Century Gothic" panose="020B0502020202020204" pitchFamily="34" charset="0"/>
              </a:rPr>
              <a:t>horario	</a:t>
            </a:r>
            <a:r>
              <a:rPr lang="es-ES" sz="1181" dirty="0">
                <a:latin typeface="Century Gothic" panose="020B0502020202020204" pitchFamily="34" charset="0"/>
              </a:rPr>
              <a:t>por el que está contratada la </a:t>
            </a:r>
            <a:r>
              <a:rPr lang="es-ES" sz="1181" b="1" dirty="0">
                <a:latin typeface="Century Gothic" panose="020B0502020202020204" pitchFamily="34" charset="0"/>
              </a:rPr>
              <a:t>persona por cuenta ajena no sea distinto </a:t>
            </a:r>
            <a:r>
              <a:rPr lang="es-ES" sz="1181" dirty="0">
                <a:latin typeface="Century Gothic" panose="020B0502020202020204" pitchFamily="34" charset="0"/>
              </a:rPr>
              <a:t>en su totalidad al </a:t>
            </a:r>
            <a:r>
              <a:rPr lang="es-ES" sz="1181" b="1" dirty="0">
                <a:latin typeface="Century Gothic" panose="020B0502020202020204" pitchFamily="34" charset="0"/>
              </a:rPr>
              <a:t>horario subvencionado. </a:t>
            </a:r>
          </a:p>
          <a:p>
            <a:pPr algn="just"/>
            <a:endParaRPr lang="es-ES" sz="1181" dirty="0">
              <a:latin typeface="Century Gothic" panose="020B0502020202020204" pitchFamily="34" charset="0"/>
            </a:endParaRPr>
          </a:p>
          <a:p>
            <a:pPr algn="just"/>
            <a:r>
              <a:rPr lang="es-ES" sz="1181" dirty="0">
                <a:latin typeface="Century Gothic" panose="020B0502020202020204" pitchFamily="34" charset="0"/>
              </a:rPr>
              <a:t>Se entenderá por </a:t>
            </a:r>
            <a:r>
              <a:rPr lang="es-ES" sz="1181" b="1" dirty="0">
                <a:latin typeface="Century Gothic" panose="020B0502020202020204" pitchFamily="34" charset="0"/>
              </a:rPr>
              <a:t>horario subvencionado </a:t>
            </a:r>
            <a:r>
              <a:rPr lang="es-ES" sz="1181" dirty="0">
                <a:latin typeface="Century Gothic" panose="020B0502020202020204" pitchFamily="34" charset="0"/>
              </a:rPr>
              <a:t>el comprendido entre las </a:t>
            </a:r>
            <a:r>
              <a:rPr lang="es-ES" sz="1181" b="1" dirty="0">
                <a:latin typeface="Century Gothic" panose="020B0502020202020204" pitchFamily="34" charset="0"/>
              </a:rPr>
              <a:t>7,30 y las 17 horas</a:t>
            </a:r>
            <a:r>
              <a:rPr lang="es-ES" sz="1181" dirty="0">
                <a:latin typeface="Century Gothic" panose="020B0502020202020204" pitchFamily="34" charset="0"/>
              </a:rPr>
              <a:t>, de acuerdo con el artículo 30.1 del Decreto 149/2009, de 12 de mayo, por el que se regulan los centros que imparten el primer ciclo de la educación infantil.</a:t>
            </a:r>
          </a:p>
          <a:p>
            <a:pPr algn="just">
              <a:lnSpc>
                <a:spcPct val="150000"/>
              </a:lnSpc>
              <a:defRPr/>
            </a:pPr>
            <a:endParaRPr lang="es-ES" sz="1181" b="1" dirty="0">
              <a:solidFill>
                <a:schemeClr val="bg1"/>
              </a:solidFill>
              <a:latin typeface="Century Gothic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BCD6607-E635-4CD4-856A-4E3BD1D5C6BD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15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157711"/>
            <a:ext cx="5576120" cy="4331635"/>
          </a:xfrm>
          <a:prstGeom prst="rect">
            <a:avLst/>
          </a:prstGeom>
        </p:spPr>
        <p:txBody>
          <a:bodyPr wrap="square" lIns="60008" tIns="30004" rIns="60008" bIns="30004" anchor="t">
            <a:spAutoFit/>
          </a:bodyPr>
          <a:lstStyle/>
          <a:p>
            <a:pPr>
              <a:defRPr/>
            </a:pPr>
            <a:endParaRPr lang="es-ES" sz="1181" b="1" dirty="0">
              <a:solidFill>
                <a:srgbClr val="FFC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s-ES" sz="1181" b="1" dirty="0">
                <a:solidFill>
                  <a:srgbClr val="FFC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chemeClr val="accent6"/>
                </a:solidFill>
                <a:latin typeface="Century Gothic" pitchFamily="34" charset="0"/>
              </a:rPr>
              <a:t>¿Cómo puedo solicitar estas subvenciones? </a:t>
            </a:r>
          </a:p>
          <a:p>
            <a:pPr>
              <a:lnSpc>
                <a:spcPct val="150000"/>
              </a:lnSpc>
              <a:defRPr/>
            </a:pPr>
            <a:endParaRPr lang="es-ES" sz="1181" dirty="0">
              <a:latin typeface="Century Gothic"/>
              <a:ea typeface="Verdana"/>
            </a:endParaRPr>
          </a:p>
          <a:p>
            <a:pPr>
              <a:lnSpc>
                <a:spcPct val="150000"/>
              </a:lnSpc>
              <a:defRPr/>
            </a:pPr>
            <a:r>
              <a:rPr lang="es-ES" sz="1181" dirty="0">
                <a:latin typeface="Century Gothic"/>
                <a:ea typeface="Verdana"/>
              </a:rPr>
              <a:t>Las solicitudes de las subvenciones se cumplimentarán con el certificado digital. Modelo disponible en la oficina virtual en los siguientes enlaces:</a:t>
            </a:r>
          </a:p>
          <a:p>
            <a:pPr>
              <a:lnSpc>
                <a:spcPct val="150000"/>
              </a:lnSpc>
              <a:defRPr/>
            </a:pPr>
            <a:r>
              <a:rPr lang="es-ES" sz="1181" dirty="0">
                <a:latin typeface="Century Gothic"/>
                <a:ea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Línea 4:</a:t>
            </a:r>
          </a:p>
          <a:p>
            <a:pPr>
              <a:lnSpc>
                <a:spcPct val="150000"/>
              </a:lnSpc>
              <a:defRPr/>
            </a:pPr>
            <a:r>
              <a:rPr lang="es-ES" sz="1181" dirty="0">
                <a:latin typeface="Century Gothic"/>
                <a:ea typeface="Verdana"/>
                <a:hlinkClick r:id="rId2"/>
              </a:rPr>
              <a:t>https://juntadeandalucia.es/organismos/empleoformacionytrabajoautonomo/servicios/procedimientos/detalle/24388/datos-basicos.html</a:t>
            </a:r>
            <a:endParaRPr lang="es-ES" sz="1181" dirty="0">
              <a:latin typeface="Century Gothic"/>
              <a:ea typeface="Verdana"/>
            </a:endParaRPr>
          </a:p>
          <a:p>
            <a:pPr>
              <a:lnSpc>
                <a:spcPct val="150000"/>
              </a:lnSpc>
              <a:defRPr/>
            </a:pPr>
            <a:endParaRPr lang="es-ES" sz="1181" dirty="0">
              <a:latin typeface="Century Gothic"/>
              <a:ea typeface="Verdana"/>
            </a:endParaRPr>
          </a:p>
          <a:p>
            <a:pPr>
              <a:lnSpc>
                <a:spcPct val="150000"/>
              </a:lnSpc>
              <a:defRPr/>
            </a:pPr>
            <a:r>
              <a:rPr lang="es-ES" sz="1181" dirty="0">
                <a:latin typeface="Century Gothic"/>
                <a:ea typeface="Verdana"/>
              </a:rPr>
              <a:t>Línea 5: </a:t>
            </a:r>
          </a:p>
          <a:p>
            <a:pPr>
              <a:lnSpc>
                <a:spcPct val="150000"/>
              </a:lnSpc>
              <a:defRPr/>
            </a:pP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https://juntadeandalucia.es/organismos/empleoformacionytrabajoautonomo/servicios/procedimientos/detalle/24389/datos-basicos.html</a:t>
            </a:r>
            <a:endParaRPr lang="es-ES" sz="1181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s-ES" sz="1181" dirty="0">
              <a:latin typeface="Century Gothic"/>
              <a:ea typeface="Verdana"/>
            </a:endParaRPr>
          </a:p>
          <a:p>
            <a:pPr>
              <a:lnSpc>
                <a:spcPct val="150000"/>
              </a:lnSpc>
              <a:defRPr/>
            </a:pP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               </a:t>
            </a:r>
          </a:p>
          <a:p>
            <a:pPr>
              <a:lnSpc>
                <a:spcPct val="150000"/>
              </a:lnSpc>
              <a:defRPr/>
            </a:pPr>
            <a:r>
              <a:rPr lang="es-ES" sz="1181" dirty="0">
                <a:latin typeface="Century Gothic" panose="020B0502020202020204" pitchFamily="34" charset="0"/>
                <a:ea typeface="Verdana" panose="020B0604030504040204" pitchFamily="34" charset="0"/>
              </a:rPr>
              <a:t>                               </a:t>
            </a:r>
          </a:p>
          <a:p>
            <a:pPr>
              <a:lnSpc>
                <a:spcPct val="150000"/>
              </a:lnSpc>
              <a:defRPr/>
            </a:pPr>
            <a:endParaRPr lang="es-ES" sz="1181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BEE7D9-34A6-4900-B18F-85BFAFE3F268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41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30465A5-8B1F-47AA-89A6-10C0C1F8AA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725" y="196645"/>
            <a:ext cx="4975563" cy="344259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BA35E37-6A52-4801-AFAE-52D04EC40844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9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064BBCC2-2355-4CC5-B144-2499F359C6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822" y="437842"/>
            <a:ext cx="5648531" cy="240422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4CE48BE-7D2C-4F61-947D-1C026CCB1E32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8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1219215" y="1366814"/>
            <a:ext cx="3780420" cy="27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1181" b="1" kern="0" dirty="0">
              <a:latin typeface="Century Gothic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6 Rectángulo">
            <a:extLst>
              <a:ext uri="{FF2B5EF4-FFF2-40B4-BE49-F238E27FC236}">
                <a16:creationId xmlns:a16="http://schemas.microsoft.com/office/drawing/2014/main" id="{67F0A9F2-ED9E-4CE4-995F-66E366BE7C9F}"/>
              </a:ext>
            </a:extLst>
          </p:cNvPr>
          <p:cNvSpPr/>
          <p:nvPr/>
        </p:nvSpPr>
        <p:spPr>
          <a:xfrm>
            <a:off x="0" y="-1"/>
            <a:ext cx="7920038" cy="4500563"/>
          </a:xfrm>
          <a:prstGeom prst="rect">
            <a:avLst/>
          </a:prstGeom>
          <a:solidFill>
            <a:srgbClr val="FFC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8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E49419-D659-4A57-BC33-E60682901566}"/>
              </a:ext>
            </a:extLst>
          </p:cNvPr>
          <p:cNvSpPr txBox="1"/>
          <p:nvPr/>
        </p:nvSpPr>
        <p:spPr>
          <a:xfrm>
            <a:off x="234708" y="160137"/>
            <a:ext cx="7237245" cy="2161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  <a:spcBef>
                <a:spcPts val="788"/>
              </a:spcBef>
              <a:defRPr/>
            </a:pPr>
            <a:r>
              <a:rPr lang="es-ES" sz="2888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Claves, Conclusiones y Retos del Estudio “Esto no es Conciliar”</a:t>
            </a:r>
            <a:endParaRPr lang="es-ES" dirty="0"/>
          </a:p>
          <a:p>
            <a:pPr marL="0" lvl="1">
              <a:lnSpc>
                <a:spcPct val="107000"/>
              </a:lnSpc>
              <a:spcBef>
                <a:spcPts val="788"/>
              </a:spcBef>
              <a:defRPr/>
            </a:pPr>
            <a:endParaRPr lang="es-ES" sz="2888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/>
            </a:endParaRPr>
          </a:p>
          <a:p>
            <a:pPr marL="0" lvl="1">
              <a:lnSpc>
                <a:spcPct val="107000"/>
              </a:lnSpc>
              <a:spcBef>
                <a:spcPts val="788"/>
              </a:spcBef>
              <a:defRPr/>
            </a:pPr>
            <a:endParaRPr lang="es-ES" sz="2888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1D1C703-4DE1-4DFE-9AB6-D22C9350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448" y="1366814"/>
            <a:ext cx="1518695" cy="170154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9E7D49E-AB76-4F66-85C5-4B07A83718EA}"/>
              </a:ext>
            </a:extLst>
          </p:cNvPr>
          <p:cNvSpPr/>
          <p:nvPr/>
        </p:nvSpPr>
        <p:spPr>
          <a:xfrm>
            <a:off x="2017143" y="1325689"/>
            <a:ext cx="40714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defRPr>
                <a:solidFill>
                  <a:srgbClr val="000000"/>
                </a:solidFill>
              </a:defRPr>
            </a:pPr>
            <a:endParaRPr lang="es-ES" sz="1400" b="1" dirty="0">
              <a:latin typeface="Century Gothic" pitchFamily="34" charset="0"/>
              <a:sym typeface="Trebuchet MS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>
                <a:solidFill>
                  <a:srgbClr val="000000"/>
                </a:solidFill>
              </a:defRPr>
            </a:pPr>
            <a:r>
              <a:rPr lang="es-ES" sz="1400" b="1" dirty="0">
                <a:latin typeface="Century Gothic" pitchFamily="34" charset="0"/>
                <a:sym typeface="Trebuchet MS"/>
              </a:rPr>
              <a:t>MAITE EGOSCOZABAL</a:t>
            </a:r>
          </a:p>
          <a:p>
            <a:pPr algn="just"/>
            <a:r>
              <a:rPr lang="es-ES" sz="1200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Socióloga y responsable de investigación social en el </a:t>
            </a:r>
            <a:r>
              <a:rPr lang="es-ES" sz="1200" b="1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Club de </a:t>
            </a:r>
            <a:r>
              <a:rPr lang="es-ES" sz="1200" b="1" dirty="0" err="1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Malasmadres</a:t>
            </a:r>
            <a:r>
              <a:rPr lang="es-ES" sz="1200" b="1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 </a:t>
            </a:r>
            <a:r>
              <a:rPr lang="es-ES" sz="1200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y en la asociación </a:t>
            </a:r>
            <a:r>
              <a:rPr lang="es-ES" sz="1200" b="1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“Yo no Renuncio”</a:t>
            </a:r>
            <a:r>
              <a:rPr lang="es-ES" sz="1200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 por la Conciliación</a:t>
            </a:r>
          </a:p>
          <a:p>
            <a:pPr algn="just"/>
            <a:endParaRPr lang="es-ES" sz="1200" dirty="0">
              <a:solidFill>
                <a:prstClr val="black"/>
              </a:solidFill>
              <a:latin typeface="Century Gothic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Rectángulo 2">
            <a:extLst>
              <a:ext uri="{FF2B5EF4-FFF2-40B4-BE49-F238E27FC236}">
                <a16:creationId xmlns:a16="http://schemas.microsoft.com/office/drawing/2014/main" id="{D8F01AD4-08A7-4DA2-958B-E32657E27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979" y="2818998"/>
            <a:ext cx="252017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Presenta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Cristina Domenech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Técnica de </a:t>
            </a:r>
            <a:r>
              <a:rPr kumimoji="0" lang="es-ES" alt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Andalucía Emprende</a:t>
            </a:r>
            <a:endParaRPr kumimoji="0" lang="es-ES" alt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7423" y="2835479"/>
            <a:ext cx="972116" cy="9721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34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C40F2BD7-4D6A-4AA3-A6CC-D720861001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169" y="114463"/>
            <a:ext cx="5775700" cy="350491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CA357AE-F176-45ED-9373-8E2AB332536F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D705EE-3098-48D3-9388-F3A2F53F9A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7279" y="152400"/>
            <a:ext cx="5116443" cy="341096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2E64251-3445-42A9-A312-8415E2389D45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06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20C3862-6EF7-4D7D-8EDA-0B6558DA5828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7AA067-EC62-4E56-B257-18F0AE56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25" y="204058"/>
            <a:ext cx="4983867" cy="35560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66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F65926-F12F-4DB6-AFE6-4265E7195A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9491" y="164308"/>
            <a:ext cx="4319290" cy="330666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0C22A61-65B3-4265-A957-376089262F95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4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45C7A4-6280-442A-B19B-2138A9D5CE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194" y="298696"/>
            <a:ext cx="6000750" cy="254978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0470100-088A-4994-82A6-3301E372A83D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17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24C1B4-A092-4053-85F9-B09E09006F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669" y="154514"/>
            <a:ext cx="5666410" cy="344224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39A63F-EFE4-4270-A616-897C2F0366C7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8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FB2395-7CAF-4723-B681-C69B1A8578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644" y="654770"/>
            <a:ext cx="6000750" cy="179922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3831CEC-9E2A-46B6-A389-700F1E5228B3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4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DFC102-6182-408C-B1B1-B8D31CE8DA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160" y="230785"/>
            <a:ext cx="6000750" cy="321709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CF0C180-F7B9-46D5-8F52-A257BCC66061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25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4897C8-E21A-4822-97F1-D6F4B2AA9D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519" y="67112"/>
            <a:ext cx="4873587" cy="354033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3B7B55D-4574-46AB-A434-6F1BC9869D34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49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3E6ED0-847A-46ED-8C7E-0DD1BCEEB2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644" y="297947"/>
            <a:ext cx="6000750" cy="282899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0847D50-4B00-475E-9D17-B58DD3178D71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B7B55D-4574-46AB-A434-6F1BC9869D34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0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32025" y="949325"/>
            <a:ext cx="4619625" cy="950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  <a:sym typeface="Trebuchet M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D0885E-07E0-47C7-A98B-9D3FE428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"/>
            <a:ext cx="3194824" cy="3766476"/>
          </a:xfrm>
          <a:prstGeom prst="rect">
            <a:avLst/>
          </a:prstGeom>
        </p:spPr>
      </p:pic>
      <p:sp>
        <p:nvSpPr>
          <p:cNvPr id="9" name="CuadroTexto 3">
            <a:extLst>
              <a:ext uri="{FF2B5EF4-FFF2-40B4-BE49-F238E27FC236}">
                <a16:creationId xmlns:a16="http://schemas.microsoft.com/office/drawing/2014/main" id="{3A1D1F37-7637-4781-9FFF-78F7030C65E3}"/>
              </a:ext>
            </a:extLst>
          </p:cNvPr>
          <p:cNvSpPr txBox="1"/>
          <p:nvPr/>
        </p:nvSpPr>
        <p:spPr>
          <a:xfrm>
            <a:off x="3194824" y="74873"/>
            <a:ext cx="4622180" cy="360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cs typeface="Arial" panose="020B0604020202020204" pitchFamily="34" charset="0"/>
                <a:sym typeface="Trebuchet MS"/>
              </a:rPr>
              <a:t>Estudio</a:t>
            </a:r>
            <a:r>
              <a:rPr lang="es-ES" sz="2400" b="1" kern="0" dirty="0">
                <a:solidFill>
                  <a:srgbClr val="FFC000"/>
                </a:solidFill>
                <a:latin typeface="Century Gothic" pitchFamily="34" charset="0"/>
                <a:cs typeface="Arial" panose="020B0604020202020204" pitchFamily="34" charset="0"/>
                <a:sym typeface="Trebuchet MS"/>
              </a:rPr>
              <a:t>s emprendimiento y conciliación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  <a:sym typeface="Trebuchet MS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>
                <a:solidFill>
                  <a:srgbClr val="000000"/>
                </a:solidFill>
              </a:defRPr>
            </a:pPr>
            <a:endParaRPr lang="es-ES" sz="1100" b="1" dirty="0">
              <a:solidFill>
                <a:srgbClr val="FFC000"/>
              </a:solidFill>
              <a:latin typeface="Century Gothic" pitchFamily="34" charset="0"/>
              <a:sym typeface="Trebuchet MS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>
                <a:solidFill>
                  <a:srgbClr val="000000"/>
                </a:solidFill>
              </a:defRPr>
            </a:pPr>
            <a:endParaRPr lang="es-ES" sz="1100" dirty="0">
              <a:solidFill>
                <a:srgbClr val="FFC000"/>
              </a:solidFill>
              <a:latin typeface="Century Gothic" pitchFamily="34" charset="0"/>
              <a:sym typeface="Trebuchet MS"/>
            </a:endParaRPr>
          </a:p>
          <a:p>
            <a:pPr lvl="0">
              <a:defRPr/>
            </a:pPr>
            <a:r>
              <a:rPr lang="es-ES" b="1" i="1" dirty="0"/>
              <a:t>Estudios Sociológicos Asociación por la Conciliación “YO NO RENUNCIO”</a:t>
            </a:r>
          </a:p>
          <a:p>
            <a:pPr>
              <a:defRPr/>
            </a:pPr>
            <a:r>
              <a:rPr lang="es-ES" sz="1050" kern="0" dirty="0"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https://yonorenuncio.com/nuestra-lucha-category/estudios-sociologicos/</a:t>
            </a:r>
            <a:endParaRPr lang="es-ES" sz="1050" kern="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s-ES" sz="1050" kern="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s-ES" sz="1050" b="1" i="1" kern="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s-ES" b="1" i="1" dirty="0"/>
              <a:t>Informe de Emprendimiento y Conciliación Andalucía Emprende</a:t>
            </a:r>
            <a:endParaRPr lang="es-ES" sz="1050" b="1" kern="0" dirty="0">
              <a:latin typeface="Century Gothic" panose="020B0502020202020204" pitchFamily="34" charset="0"/>
              <a:cs typeface="Arial" panose="020B0604020202020204" pitchFamily="34" charset="0"/>
              <a:sym typeface="Trebuchet MS"/>
              <a:hlinkClick r:id="rId4"/>
            </a:endParaRPr>
          </a:p>
          <a:p>
            <a:pPr lvl="0">
              <a:defRPr/>
            </a:pPr>
            <a:r>
              <a:rPr lang="es-ES" sz="1050" kern="0" dirty="0">
                <a:latin typeface="Century Gothic" panose="020B0502020202020204" pitchFamily="34" charset="0"/>
                <a:cs typeface="Arial" panose="020B0604020202020204" pitchFamily="34" charset="0"/>
                <a:sym typeface="Trebuchet MS"/>
                <a:hlinkClick r:id="rId4"/>
              </a:rPr>
              <a:t>https://www.andaluciaemprende.es/wp-content/uploads/2020/03/Informe-Emprendimiento-y-Conciliaci%C3%B3n.pdf</a:t>
            </a:r>
            <a:endParaRPr lang="es-ES" sz="1050" kern="0" dirty="0">
              <a:latin typeface="Century Gothic" panose="020B0502020202020204" pitchFamily="34" charset="0"/>
              <a:cs typeface="Arial" panose="020B0604020202020204" pitchFamily="34" charset="0"/>
              <a:sym typeface="Trebuchet MS"/>
            </a:endParaRPr>
          </a:p>
          <a:p>
            <a:pPr lvl="0">
              <a:defRPr/>
            </a:pPr>
            <a:endParaRPr kumimoji="0" lang="es-ES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6D44AE-8BE0-405C-9B6E-A2224963CC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0353" y="1105310"/>
            <a:ext cx="4681177" cy="2550349"/>
          </a:xfrm>
          <a:prstGeom prst="rect">
            <a:avLst/>
          </a:prstGeom>
        </p:spPr>
      </p:pic>
      <p:sp>
        <p:nvSpPr>
          <p:cNvPr id="7" name="1 Rectángulo">
            <a:extLst>
              <a:ext uri="{FF2B5EF4-FFF2-40B4-BE49-F238E27FC236}">
                <a16:creationId xmlns:a16="http://schemas.microsoft.com/office/drawing/2014/main" id="{D4DBB7D3-A36F-4DA7-B36F-C16B8F33F60F}"/>
              </a:ext>
            </a:extLst>
          </p:cNvPr>
          <p:cNvSpPr/>
          <p:nvPr/>
        </p:nvSpPr>
        <p:spPr>
          <a:xfrm>
            <a:off x="1093826" y="-112617"/>
            <a:ext cx="6604309" cy="1060740"/>
          </a:xfrm>
          <a:prstGeom prst="rect">
            <a:avLst/>
          </a:prstGeom>
        </p:spPr>
        <p:txBody>
          <a:bodyPr wrap="square" lIns="60008" tIns="30004" rIns="60008" bIns="30004" anchor="t">
            <a:spAutoFit/>
          </a:bodyPr>
          <a:lstStyle/>
          <a:p>
            <a:pPr>
              <a:defRPr/>
            </a:pPr>
            <a:endParaRPr lang="es-ES" sz="1181" b="1" dirty="0">
              <a:solidFill>
                <a:srgbClr val="FFC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s-ES" sz="1181" b="1" dirty="0">
                <a:solidFill>
                  <a:srgbClr val="FFC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chemeClr val="accent6"/>
                </a:solidFill>
                <a:latin typeface="Century Gothic" pitchFamily="34" charset="0"/>
                <a:cs typeface="Times New Roman" panose="02020603050405020304" pitchFamily="18" charset="0"/>
              </a:rPr>
              <a:t>L</a:t>
            </a:r>
            <a:r>
              <a:rPr lang="es-ES" sz="2000" b="1" dirty="0">
                <a:solidFill>
                  <a:schemeClr val="accent6"/>
                </a:solidFill>
                <a:latin typeface="Century Gothic" pitchFamily="34" charset="0"/>
              </a:rPr>
              <a:t>ínea 5:  </a:t>
            </a:r>
          </a:p>
          <a:p>
            <a:pPr>
              <a:lnSpc>
                <a:spcPct val="150000"/>
              </a:lnSpc>
              <a:defRPr/>
            </a:pPr>
            <a:endParaRPr lang="es-ES" sz="1181" dirty="0">
              <a:latin typeface="Century Gothic"/>
              <a:ea typeface="Verdana"/>
            </a:endParaRPr>
          </a:p>
          <a:p>
            <a:pPr>
              <a:lnSpc>
                <a:spcPct val="150000"/>
              </a:lnSpc>
              <a:defRPr/>
            </a:pPr>
            <a:endParaRPr lang="es-ES" sz="1181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5EE977-55A0-486B-A945-29F2796B4E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1959" y="437911"/>
            <a:ext cx="6000750" cy="61166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3B7B55D-4574-46AB-A434-6F1BC9869D34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3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953467-23B2-4F1C-A6F6-B6DDF32D93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995" y="142451"/>
            <a:ext cx="4906281" cy="347751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3B7B55D-4574-46AB-A434-6F1BC9869D34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25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59" y="298696"/>
            <a:ext cx="5434354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788" dirty="0">
              <a:latin typeface="Century Gothic" pitchFamily="34" charset="0"/>
            </a:endParaRPr>
          </a:p>
          <a:p>
            <a:pPr lvl="0">
              <a:buClr>
                <a:schemeClr val="dk1"/>
              </a:buClr>
              <a:buSzPts val="1800"/>
            </a:pPr>
            <a:endParaRPr lang="es-ES" sz="118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50226A-5184-43E3-B7E4-D75FC492BF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252" y="298696"/>
            <a:ext cx="5693918" cy="323471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3B7B55D-4574-46AB-A434-6F1BC9869D34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94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0891" y="312816"/>
            <a:ext cx="6681652" cy="314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1575" b="1" dirty="0">
                <a:solidFill>
                  <a:srgbClr val="FFC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chemeClr val="accent6"/>
                </a:solidFill>
                <a:latin typeface="Century Gothic" pitchFamily="34" charset="0"/>
              </a:rPr>
              <a:t>Y recuerda!! 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1575" dirty="0">
                <a:latin typeface="Century Gothic" panose="020B0502020202020204" pitchFamily="34" charset="0"/>
                <a:ea typeface="Verdana" panose="020B0604030504040204" pitchFamily="34" charset="0"/>
              </a:rPr>
              <a:t>La persona beneficiaria deberá dar de alta en la Consejería competente en materia de Hacienda la cuenta corriente donde se vaya a realizar el pago. 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1575" dirty="0">
                <a:latin typeface="Century Gothic" panose="020B0502020202020204" pitchFamily="34" charset="0"/>
                <a:ea typeface="Verdana" panose="020B0604030504040204" pitchFamily="34" charset="0"/>
              </a:rPr>
              <a:t>Enlace a GIRO: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1575" dirty="0">
                <a:latin typeface="Century Gothic" panose="020B0502020202020204" pitchFamily="34" charset="0"/>
                <a:ea typeface="Verdana" panose="020B0604030504040204" pitchFamily="34" charset="0"/>
                <a:hlinkClick r:id="rId2"/>
              </a:rPr>
              <a:t>https://www.ceh.junta-andalucia.es/haciendayadministracionpublica/ov/general/manten_cuenta.htm</a:t>
            </a:r>
            <a:endParaRPr lang="es-ES" sz="1575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4187DCC-858E-4978-BA95-C3B498724EF1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33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4"/>
          <a:stretch>
            <a:fillRect/>
          </a:stretch>
        </p:blipFill>
        <p:spPr bwMode="auto">
          <a:xfrm>
            <a:off x="7938" y="0"/>
            <a:ext cx="3054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794000" y="121838"/>
            <a:ext cx="39195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Trebuchet MS"/>
              </a:rPr>
              <a:t>Resolución de dudas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006018" y="1237237"/>
            <a:ext cx="176688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kern="0" dirty="0">
                <a:solidFill>
                  <a:sysClr val="windowText" lastClr="000000"/>
                </a:solidFill>
                <a:latin typeface="Century Gothic" pitchFamily="34" charset="0"/>
                <a:cs typeface="Arial" panose="020B0604020202020204" pitchFamily="34" charset="0"/>
                <a:sym typeface="Trebuchet MS"/>
              </a:rPr>
              <a:t>Isabel María Orozco</a:t>
            </a:r>
            <a:endParaRPr kumimoji="0" lang="es-E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panose="020B0604020202020204" pitchFamily="34" charset="0"/>
              <a:sym typeface="Trebuchet M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panose="020B0604020202020204" pitchFamily="34" charset="0"/>
                <a:sym typeface="Trebuchet MS"/>
              </a:rPr>
              <a:t>Técnica CADE </a:t>
            </a:r>
            <a:r>
              <a:rPr lang="es-ES" sz="1100" b="1" kern="0" dirty="0">
                <a:solidFill>
                  <a:sysClr val="windowText" lastClr="000000"/>
                </a:solidFill>
                <a:latin typeface="Century Gothic" pitchFamily="34" charset="0"/>
                <a:cs typeface="Arial" panose="020B0604020202020204" pitchFamily="34" charset="0"/>
                <a:sym typeface="Trebuchet MS"/>
              </a:rPr>
              <a:t>Archidona (Málaga)</a:t>
            </a:r>
            <a:endParaRPr kumimoji="0" lang="es-E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panose="020B0604020202020204" pitchFamily="34" charset="0"/>
              <a:sym typeface="Trebuchet M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panose="020B0604020202020204" pitchFamily="34" charset="0"/>
                <a:sym typeface="Trebuchet MS"/>
              </a:rPr>
              <a:t>EAR Autónomos.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9462ECF-7325-4136-AFBE-FDF07D1F0D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4449" y="1174712"/>
            <a:ext cx="1227176" cy="12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DA140D-F96B-49FC-9FF8-96BC38461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99" y="1114067"/>
            <a:ext cx="892672" cy="8926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70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Marcador de contenido 4" descr="Imagen que contiene exterior, hombre, agua, montar a caballo&#10;&#10;Descripción generada automáticamente">
            <a:extLst>
              <a:ext uri="{FF2B5EF4-FFF2-40B4-BE49-F238E27FC236}">
                <a16:creationId xmlns:a16="http://schemas.microsoft.com/office/drawing/2014/main" id="{0CD16239-28D0-DD49-AAC0-F7CAAF77DE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3" r="-1" b="-1"/>
          <a:stretch/>
        </p:blipFill>
        <p:spPr bwMode="auto">
          <a:xfrm>
            <a:off x="0" y="-223197"/>
            <a:ext cx="7920038" cy="403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3"/>
          <p:cNvSpPr txBox="1"/>
          <p:nvPr/>
        </p:nvSpPr>
        <p:spPr>
          <a:xfrm>
            <a:off x="487484" y="53066"/>
            <a:ext cx="39179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Trebuchet MS"/>
              </a:rPr>
              <a:t>Cierre</a:t>
            </a:r>
          </a:p>
        </p:txBody>
      </p:sp>
      <p:sp>
        <p:nvSpPr>
          <p:cNvPr id="6" name="Elipse 3">
            <a:extLst>
              <a:ext uri="{FF2B5EF4-FFF2-40B4-BE49-F238E27FC236}">
                <a16:creationId xmlns:a16="http://schemas.microsoft.com/office/drawing/2014/main" id="{DFB2B440-4DCE-4199-AE7D-4534AAE322B8}"/>
              </a:ext>
            </a:extLst>
          </p:cNvPr>
          <p:cNvSpPr/>
          <p:nvPr/>
        </p:nvSpPr>
        <p:spPr>
          <a:xfrm>
            <a:off x="714369" y="637266"/>
            <a:ext cx="1329898" cy="1191919"/>
          </a:xfrm>
          <a:prstGeom prst="ellipse">
            <a:avLst/>
          </a:prstGeom>
          <a:blipFill>
            <a:blip r:embed="rId3" cstate="print">
              <a:grayscl/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F21FBA7-91DE-4BBE-B913-2B615A9BDA6F}"/>
              </a:ext>
            </a:extLst>
          </p:cNvPr>
          <p:cNvSpPr/>
          <p:nvPr/>
        </p:nvSpPr>
        <p:spPr>
          <a:xfrm>
            <a:off x="123378" y="1928034"/>
            <a:ext cx="2460431" cy="109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defRPr>
                <a:solidFill>
                  <a:srgbClr val="000000"/>
                </a:solidFill>
              </a:defRPr>
            </a:pPr>
            <a:r>
              <a:rPr lang="es-ES" sz="1400" b="1" dirty="0">
                <a:latin typeface="Century Gothic" pitchFamily="34" charset="0"/>
                <a:sym typeface="Trebuchet MS"/>
              </a:rPr>
              <a:t>SUSANA ROMERO ROMÁN</a:t>
            </a:r>
          </a:p>
          <a:p>
            <a:pPr algn="just"/>
            <a:r>
              <a:rPr lang="es-ES" sz="1050" b="1" dirty="0">
                <a:solidFill>
                  <a:schemeClr val="bg1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Directora General de Trabajo Autónomo y Economía Social. </a:t>
            </a:r>
          </a:p>
          <a:p>
            <a:pPr algn="just"/>
            <a:r>
              <a:rPr lang="es-ES" sz="1050" dirty="0">
                <a:solidFill>
                  <a:schemeClr val="bg1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Consejería de Empleo, Formación y Trabajo Autónomo. </a:t>
            </a:r>
          </a:p>
          <a:p>
            <a:pPr algn="just"/>
            <a:r>
              <a:rPr lang="es-ES" sz="1050" dirty="0">
                <a:solidFill>
                  <a:schemeClr val="bg1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Junta de Andalucía.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24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0" name="Rectángulo 2"/>
          <p:cNvSpPr>
            <a:spLocks noChangeArrowheads="1"/>
          </p:cNvSpPr>
          <p:nvPr/>
        </p:nvSpPr>
        <p:spPr bwMode="auto">
          <a:xfrm>
            <a:off x="685800" y="2314575"/>
            <a:ext cx="62579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Más información en...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https://autonomos.andaluciaemprende.es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https://somosemprende.andaluciaemprende.es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9701" name="Rectángulo 3"/>
          <p:cNvSpPr>
            <a:spLocks noChangeArrowheads="1"/>
          </p:cNvSpPr>
          <p:nvPr/>
        </p:nvSpPr>
        <p:spPr bwMode="auto">
          <a:xfrm>
            <a:off x="405911" y="1265128"/>
            <a:ext cx="7108215" cy="369332"/>
          </a:xfrm>
          <a:prstGeom prst="rect">
            <a:avLst/>
          </a:prstGeom>
          <a:solidFill>
            <a:srgbClr val="FACA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b="1" dirty="0" err="1">
                <a:solidFill>
                  <a:prstClr val="white"/>
                </a:solidFill>
                <a:latin typeface="Century Gothic" panose="020B0502020202020204" pitchFamily="34" charset="0"/>
                <a:sym typeface="Trebuchet MS" panose="020B0603020202020204" pitchFamily="34" charset="0"/>
              </a:rPr>
              <a:t>autonomos</a:t>
            </a:r>
            <a:r>
              <a:rPr kumimoji="0" lang="es-ES" alt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@andaluciaemprende.es</a:t>
            </a:r>
            <a:endParaRPr kumimoji="0" lang="es-ES" altLang="es-E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9702" name="CuadroTexto 4"/>
          <p:cNvSpPr txBox="1">
            <a:spLocks noChangeArrowheads="1"/>
          </p:cNvSpPr>
          <p:nvPr/>
        </p:nvSpPr>
        <p:spPr bwMode="auto">
          <a:xfrm>
            <a:off x="623888" y="695325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Mándanos tus dudas a...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2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" y="-1386"/>
            <a:ext cx="7920038" cy="450056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0"/>
            <a:ext cx="7920038" cy="4500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2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3763963"/>
            <a:ext cx="8778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3"/>
          <p:cNvSpPr txBox="1"/>
          <p:nvPr/>
        </p:nvSpPr>
        <p:spPr>
          <a:xfrm>
            <a:off x="641958" y="1821096"/>
            <a:ext cx="3586162" cy="82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Trebuchet MS"/>
              </a:rPr>
              <a:t>¡Gracias!</a:t>
            </a:r>
          </a:p>
        </p:txBody>
      </p:sp>
      <p:sp>
        <p:nvSpPr>
          <p:cNvPr id="30726" name="CuadroTexto 3"/>
          <p:cNvSpPr txBox="1">
            <a:spLocks noChangeArrowheads="1"/>
          </p:cNvSpPr>
          <p:nvPr/>
        </p:nvSpPr>
        <p:spPr bwMode="auto">
          <a:xfrm>
            <a:off x="666781" y="2664058"/>
            <a:ext cx="3387725" cy="40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¡Estamos para ayudarte!</a:t>
            </a:r>
            <a:endParaRPr kumimoji="0" lang="es-ES" altLang="es-E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7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1219215" y="1366814"/>
            <a:ext cx="3780420" cy="27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1181" b="1" kern="0" dirty="0">
              <a:latin typeface="Century Gothic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6 Rectángulo">
            <a:extLst>
              <a:ext uri="{FF2B5EF4-FFF2-40B4-BE49-F238E27FC236}">
                <a16:creationId xmlns:a16="http://schemas.microsoft.com/office/drawing/2014/main" id="{67F0A9F2-ED9E-4CE4-995F-66E366BE7C9F}"/>
              </a:ext>
            </a:extLst>
          </p:cNvPr>
          <p:cNvSpPr/>
          <p:nvPr/>
        </p:nvSpPr>
        <p:spPr>
          <a:xfrm>
            <a:off x="0" y="-1"/>
            <a:ext cx="7920038" cy="4500563"/>
          </a:xfrm>
          <a:prstGeom prst="rect">
            <a:avLst/>
          </a:prstGeom>
          <a:solidFill>
            <a:srgbClr val="FFC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8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021542C-8152-492D-BC6D-E0C8B3A6A6FC}"/>
              </a:ext>
            </a:extLst>
          </p:cNvPr>
          <p:cNvSpPr txBox="1"/>
          <p:nvPr/>
        </p:nvSpPr>
        <p:spPr>
          <a:xfrm>
            <a:off x="498448" y="223039"/>
            <a:ext cx="6966902" cy="1898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  <a:spcBef>
                <a:spcPts val="788"/>
              </a:spcBef>
              <a:defRPr/>
            </a:pPr>
            <a:r>
              <a:rPr lang="es-E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Ayudas dirigidas a la conciliación de la vida personal, familiar y laboral en Andalucía.</a:t>
            </a:r>
          </a:p>
          <a:p>
            <a:pPr>
              <a:defRPr/>
            </a:pPr>
            <a:r>
              <a:rPr lang="es-ES" dirty="0">
                <a:latin typeface="Century Gothic" pitchFamily="34" charset="0"/>
              </a:rPr>
              <a:t>Orden de 5 de octubre de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Trebuchet M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7" name="Elipse 3">
            <a:extLst>
              <a:ext uri="{FF2B5EF4-FFF2-40B4-BE49-F238E27FC236}">
                <a16:creationId xmlns:a16="http://schemas.microsoft.com/office/drawing/2014/main" id="{324BC444-B8C4-4A86-88D6-CF943ED5AAE2}"/>
              </a:ext>
            </a:extLst>
          </p:cNvPr>
          <p:cNvSpPr/>
          <p:nvPr/>
        </p:nvSpPr>
        <p:spPr>
          <a:xfrm>
            <a:off x="1023009" y="1939278"/>
            <a:ext cx="1329898" cy="1191919"/>
          </a:xfrm>
          <a:prstGeom prst="ellipse">
            <a:avLst/>
          </a:prstGeom>
          <a:blipFill>
            <a:blip r:embed="rId2" cstate="print">
              <a:grayscl/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9D895BF-ECA5-4379-87FC-7DF9B436DD30}"/>
              </a:ext>
            </a:extLst>
          </p:cNvPr>
          <p:cNvSpPr/>
          <p:nvPr/>
        </p:nvSpPr>
        <p:spPr>
          <a:xfrm>
            <a:off x="2892425" y="1949335"/>
            <a:ext cx="3959225" cy="1209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defRPr>
                <a:solidFill>
                  <a:srgbClr val="000000"/>
                </a:solidFill>
              </a:defRPr>
            </a:pPr>
            <a:r>
              <a:rPr lang="es-ES" sz="1400" b="1" dirty="0">
                <a:latin typeface="Century Gothic" pitchFamily="34" charset="0"/>
                <a:sym typeface="Trebuchet MS"/>
              </a:rPr>
              <a:t>SUSANA ROMERO ROMÁN</a:t>
            </a:r>
          </a:p>
          <a:p>
            <a:pPr algn="just"/>
            <a:r>
              <a:rPr lang="es-ES" sz="1200" b="1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Directora General de Trabajo Autónomo y Economía Social. </a:t>
            </a:r>
          </a:p>
          <a:p>
            <a:pPr algn="just"/>
            <a:r>
              <a:rPr lang="es-ES" sz="1200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Consejería de Empleo, Formación y Trabajo Autónomo. </a:t>
            </a:r>
          </a:p>
          <a:p>
            <a:pPr algn="just"/>
            <a:r>
              <a:rPr lang="es-ES" sz="1200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Junta de Andalucía.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32025" y="949325"/>
            <a:ext cx="4619625" cy="950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  <a:sym typeface="Trebuchet M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uadroTexto 3"/>
          <p:cNvSpPr txBox="1"/>
          <p:nvPr/>
        </p:nvSpPr>
        <p:spPr>
          <a:xfrm>
            <a:off x="668338" y="314325"/>
            <a:ext cx="6100452" cy="348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b="1" dirty="0">
                <a:solidFill>
                  <a:srgbClr val="FFC000"/>
                </a:solidFill>
                <a:latin typeface="Century Gothic" pitchFamily="34" charset="0"/>
              </a:rPr>
              <a:t>Ayudas para Personas Autónomas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  <a:sym typeface="Trebuchet MS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>
                <a:solidFill>
                  <a:srgbClr val="000000"/>
                </a:solidFill>
              </a:defRPr>
            </a:pPr>
            <a:endParaRPr lang="es-ES" sz="1100" b="1" dirty="0">
              <a:solidFill>
                <a:srgbClr val="FFC000"/>
              </a:solidFill>
              <a:latin typeface="Century Gothic" pitchFamily="34" charset="0"/>
              <a:sym typeface="Trebuchet MS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>
                <a:solidFill>
                  <a:srgbClr val="000000"/>
                </a:solidFill>
              </a:defRPr>
            </a:pPr>
            <a:endParaRPr lang="es-ES" sz="1100" b="1" dirty="0">
              <a:solidFill>
                <a:srgbClr val="FFC000"/>
              </a:solidFill>
              <a:latin typeface="Century Gothic" pitchFamily="34" charset="0"/>
              <a:sym typeface="Trebuchet MS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>
                <a:solidFill>
                  <a:srgbClr val="000000"/>
                </a:solidFill>
              </a:defRPr>
            </a:pPr>
            <a:endParaRPr lang="es-ES" sz="1100" b="1" dirty="0">
              <a:solidFill>
                <a:srgbClr val="FFC000"/>
              </a:solidFill>
              <a:latin typeface="Century Gothic" pitchFamily="34" charset="0"/>
              <a:sym typeface="Trebuchet MS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>
                <a:solidFill>
                  <a:srgbClr val="000000"/>
                </a:solidFill>
              </a:defRPr>
            </a:pPr>
            <a:r>
              <a:rPr lang="es-ES" sz="1100" b="1" dirty="0">
                <a:solidFill>
                  <a:srgbClr val="FFC000"/>
                </a:solidFill>
                <a:latin typeface="Century Gothic" pitchFamily="34" charset="0"/>
                <a:sym typeface="Trebuchet MS"/>
              </a:rPr>
              <a:t>Mª José Caballero</a:t>
            </a:r>
          </a:p>
          <a:p>
            <a:r>
              <a:rPr lang="es-ES" sz="1100" b="1" dirty="0">
                <a:latin typeface="Century Gothic" panose="020B0502020202020204" pitchFamily="34" charset="0"/>
                <a:ea typeface="Trebuchet MS"/>
                <a:cs typeface="Trebuchet MS"/>
                <a:sym typeface="Trebuchet MS"/>
              </a:rPr>
              <a:t>Técnica CADE Campillo de Arenas (Jaén)</a:t>
            </a:r>
          </a:p>
          <a:p>
            <a:r>
              <a:rPr lang="es-ES" sz="1100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EAR Autónomos.</a:t>
            </a:r>
          </a:p>
          <a:p>
            <a:r>
              <a:rPr lang="es-ES" sz="1100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Andalucía Emprende, Fundación Pública Andaluza</a:t>
            </a:r>
          </a:p>
          <a:p>
            <a:r>
              <a:rPr lang="es-ES" sz="1100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Junta de Andalucía.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  <a:defRPr>
                <a:solidFill>
                  <a:srgbClr val="000000"/>
                </a:solidFill>
              </a:defRPr>
            </a:pPr>
            <a:endParaRPr lang="es-ES" sz="1100" b="1" dirty="0">
              <a:solidFill>
                <a:srgbClr val="FFC000"/>
              </a:solidFill>
              <a:latin typeface="Century Gothic" pitchFamily="34" charset="0"/>
              <a:sym typeface="Trebuchet MS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  <a:defRPr>
                <a:solidFill>
                  <a:srgbClr val="000000"/>
                </a:solidFill>
              </a:defRPr>
            </a:pPr>
            <a:endParaRPr lang="es-ES" sz="1100" b="1" dirty="0">
              <a:solidFill>
                <a:srgbClr val="FFC000"/>
              </a:solidFill>
              <a:latin typeface="Century Gothic" pitchFamily="34" charset="0"/>
              <a:sym typeface="Trebuchet MS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  <a:defRPr>
                <a:solidFill>
                  <a:srgbClr val="000000"/>
                </a:solidFill>
              </a:defRPr>
            </a:pPr>
            <a:r>
              <a:rPr lang="es-ES" sz="1100" b="1" dirty="0">
                <a:solidFill>
                  <a:srgbClr val="FFC000"/>
                </a:solidFill>
                <a:latin typeface="Century Gothic" pitchFamily="34" charset="0"/>
                <a:sym typeface="Trebuchet MS"/>
              </a:rPr>
              <a:t>María Orrillo</a:t>
            </a:r>
          </a:p>
          <a:p>
            <a:pPr lvl="0"/>
            <a:r>
              <a:rPr lang="es-ES" sz="1100" b="1" dirty="0">
                <a:solidFill>
                  <a:prstClr val="black"/>
                </a:solidFill>
                <a:latin typeface="Century Gothic" panose="020B0502020202020204" pitchFamily="34" charset="0"/>
                <a:ea typeface="Trebuchet MS"/>
                <a:cs typeface="Trebuchet MS"/>
                <a:sym typeface="Trebuchet MS"/>
              </a:rPr>
              <a:t>Técnica CADE La Línea de la Concepción (Cádiz)</a:t>
            </a:r>
          </a:p>
          <a:p>
            <a:pPr lvl="0"/>
            <a:r>
              <a:rPr lang="es-ES" sz="1100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EAR Autónomos.</a:t>
            </a:r>
          </a:p>
          <a:p>
            <a:pPr lvl="0"/>
            <a:r>
              <a:rPr lang="es-ES" sz="1100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Andalucía Emprende, Fundación Pública Andaluza</a:t>
            </a:r>
          </a:p>
          <a:p>
            <a:pPr lvl="0"/>
            <a:r>
              <a:rPr lang="es-ES" sz="1100" dirty="0">
                <a:solidFill>
                  <a:prstClr val="black"/>
                </a:solidFill>
                <a:latin typeface="Century Gothic" pitchFamily="34" charset="0"/>
                <a:ea typeface="Trebuchet MS"/>
                <a:cs typeface="Trebuchet MS"/>
                <a:sym typeface="Trebuchet MS"/>
              </a:rPr>
              <a:t>Junta de Andalucía.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A8652C-97A9-4A40-A869-86605E3A3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661" y="993875"/>
            <a:ext cx="1171850" cy="11487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5AAEF14-8C39-459B-9A22-4893A3AC5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311" y="2335885"/>
            <a:ext cx="1099200" cy="10298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42" y="2560120"/>
            <a:ext cx="1628295" cy="1151297"/>
          </a:xfrm>
          <a:prstGeom prst="rect">
            <a:avLst/>
          </a:prstGeom>
        </p:spPr>
      </p:pic>
      <p:sp>
        <p:nvSpPr>
          <p:cNvPr id="4" name="Rectángulo 1"/>
          <p:cNvSpPr/>
          <p:nvPr/>
        </p:nvSpPr>
        <p:spPr>
          <a:xfrm>
            <a:off x="513346" y="584278"/>
            <a:ext cx="6505303" cy="21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r>
              <a:rPr lang="es-ES" altLang="es-ES" sz="2400" b="1" dirty="0">
                <a:solidFill>
                  <a:srgbClr val="FFC000"/>
                </a:solidFill>
                <a:latin typeface="Century Gothic" pitchFamily="34" charset="0"/>
              </a:rPr>
              <a:t>El Objetivo de este webinario… </a:t>
            </a:r>
          </a:p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r>
              <a:rPr lang="es-ES" sz="1575" dirty="0" smtClean="0">
                <a:latin typeface="Century Gothic" panose="020B0502020202020204" pitchFamily="34" charset="0"/>
                <a:sym typeface="Trebuchet MS"/>
              </a:rPr>
              <a:t>Dar </a:t>
            </a:r>
            <a:r>
              <a:rPr lang="es-ES" sz="1575" dirty="0">
                <a:latin typeface="Century Gothic" panose="020B0502020202020204" pitchFamily="34" charset="0"/>
                <a:sym typeface="Trebuchet MS"/>
              </a:rPr>
              <a:t>a conocer la convocatoria para el año 2021 de las </a:t>
            </a:r>
            <a:r>
              <a:rPr lang="es-ES" sz="1575" b="1" dirty="0">
                <a:latin typeface="Century Gothic" panose="020B0502020202020204" pitchFamily="34" charset="0"/>
                <a:sym typeface="Trebuchet MS"/>
              </a:rPr>
              <a:t>líneas 4 y 5 </a:t>
            </a:r>
            <a:r>
              <a:rPr lang="es-ES" sz="1575" dirty="0">
                <a:latin typeface="Century Gothic" panose="020B0502020202020204" pitchFamily="34" charset="0"/>
                <a:sym typeface="Trebuchet MS"/>
              </a:rPr>
              <a:t>reguladas en la Orden de 5 de octubre de 2020, por la que se aprueban las bases reguladoras para la </a:t>
            </a:r>
            <a:r>
              <a:rPr lang="es-ES" sz="1575" b="1" dirty="0">
                <a:latin typeface="Century Gothic" panose="020B0502020202020204" pitchFamily="34" charset="0"/>
                <a:sym typeface="Trebuchet MS"/>
              </a:rPr>
              <a:t>concesión de subvenciones </a:t>
            </a:r>
            <a:r>
              <a:rPr lang="es-ES" sz="1575" dirty="0">
                <a:latin typeface="Century Gothic" panose="020B0502020202020204" pitchFamily="34" charset="0"/>
                <a:sym typeface="Trebuchet MS"/>
              </a:rPr>
              <a:t>en régimen de concurrencia no competitiva dirigidas a la </a:t>
            </a:r>
            <a:r>
              <a:rPr lang="es-ES" sz="1575" b="1" dirty="0">
                <a:latin typeface="Century Gothic" panose="020B0502020202020204" pitchFamily="34" charset="0"/>
                <a:sym typeface="Trebuchet MS"/>
              </a:rPr>
              <a:t>conciliación de la vida personal, familiar y laboral en Andalucía </a:t>
            </a:r>
            <a:r>
              <a:rPr lang="es-ES" sz="1575" dirty="0">
                <a:latin typeface="Century Gothic" panose="020B0502020202020204" pitchFamily="34" charset="0"/>
                <a:sym typeface="Trebuchet MS"/>
              </a:rPr>
              <a:t>(BOJA núm. 197, de 9.10.2020).</a:t>
            </a:r>
            <a:endParaRPr lang="es-ES" altLang="es-ES" sz="1575" dirty="0">
              <a:latin typeface="Century Gothic" panose="020B0502020202020204" pitchFamily="34" charset="0"/>
              <a:sym typeface="Trebuchet M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B7FA0C2-6B87-4F9B-B17F-EBE66B5DF620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542110" y="454582"/>
            <a:ext cx="6505302" cy="3010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r>
              <a:rPr lang="es-ES" altLang="es-ES" sz="2400" b="1" dirty="0">
                <a:solidFill>
                  <a:srgbClr val="FFC000"/>
                </a:solidFill>
                <a:latin typeface="Century Gothic" pitchFamily="34" charset="0"/>
              </a:rPr>
              <a:t>Convocatoria 2021</a:t>
            </a:r>
          </a:p>
          <a:p>
            <a:pPr algn="just">
              <a:lnSpc>
                <a:spcPct val="107000"/>
              </a:lnSpc>
              <a:spcBef>
                <a:spcPts val="788"/>
              </a:spcBef>
              <a:defRPr/>
            </a:pPr>
            <a:endParaRPr lang="es-ES" sz="1313" b="1" dirty="0">
              <a:solidFill>
                <a:srgbClr val="FFC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5045" indent="-225045" algn="just">
              <a:lnSpc>
                <a:spcPct val="107000"/>
              </a:lnSpc>
              <a:spcBef>
                <a:spcPts val="788"/>
              </a:spcBef>
              <a:buFontTx/>
              <a:buChar char="-"/>
              <a:defRPr/>
            </a:pPr>
            <a:r>
              <a:rPr lang="es-ES" sz="1575" dirty="0">
                <a:latin typeface="Century Gothic" panose="020B0502020202020204" pitchFamily="34" charset="0"/>
                <a:sym typeface="Trebuchet MS"/>
              </a:rPr>
              <a:t>Resolución de 2 de junio de 2021, de la Dirección General de Trabajo Autónomo y Economía Social</a:t>
            </a:r>
            <a:r>
              <a:rPr lang="pt-BR" sz="1575" dirty="0">
                <a:latin typeface="Century Gothic" panose="020B0502020202020204" pitchFamily="34" charset="0"/>
                <a:sym typeface="Trebuchet MS"/>
              </a:rPr>
              <a:t> (BOJA núm. 197, de 9.10.2020)</a:t>
            </a:r>
          </a:p>
          <a:p>
            <a:pPr marL="225045" indent="-225045" algn="just">
              <a:lnSpc>
                <a:spcPct val="107000"/>
              </a:lnSpc>
              <a:spcBef>
                <a:spcPts val="788"/>
              </a:spcBef>
              <a:buFontTx/>
              <a:buChar char="-"/>
              <a:defRPr/>
            </a:pPr>
            <a:r>
              <a:rPr lang="es-ES" altLang="es-ES" sz="1575" dirty="0">
                <a:latin typeface="Century Gothic" panose="020B0502020202020204" pitchFamily="34" charset="0"/>
                <a:sym typeface="Trebuchet MS"/>
              </a:rPr>
              <a:t>Se publica el Extracto el 14 de junio de 2021</a:t>
            </a:r>
          </a:p>
          <a:p>
            <a:pPr marL="225045" indent="-225045" algn="just">
              <a:lnSpc>
                <a:spcPct val="107000"/>
              </a:lnSpc>
              <a:spcBef>
                <a:spcPts val="788"/>
              </a:spcBef>
              <a:buFontTx/>
              <a:buChar char="-"/>
              <a:defRPr/>
            </a:pPr>
            <a:r>
              <a:rPr lang="es-ES" altLang="es-ES" sz="1575" dirty="0">
                <a:latin typeface="Century Gothic" panose="020B0502020202020204" pitchFamily="34" charset="0"/>
                <a:sym typeface="Trebuchet MS"/>
              </a:rPr>
              <a:t>La convocatoria </a:t>
            </a:r>
            <a:r>
              <a:rPr lang="es-ES" altLang="es-ES" sz="1575" b="1" dirty="0">
                <a:latin typeface="Century Gothic" panose="020B0502020202020204" pitchFamily="34" charset="0"/>
                <a:sym typeface="Trebuchet MS"/>
              </a:rPr>
              <a:t>entra en vigor el 15 de junio y hasta el 30 de septiembre de 2021</a:t>
            </a:r>
          </a:p>
          <a:p>
            <a:pPr marL="225045" indent="-225045" algn="just">
              <a:lnSpc>
                <a:spcPct val="107000"/>
              </a:lnSpc>
              <a:spcBef>
                <a:spcPts val="788"/>
              </a:spcBef>
              <a:buFontTx/>
              <a:buChar char="-"/>
              <a:defRPr/>
            </a:pPr>
            <a:endParaRPr lang="es-ES" altLang="es-ES" sz="1575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sym typeface="Trebuchet M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64C0AA6-FA1F-4DAC-A64A-1D85176CB741}"/>
              </a:ext>
            </a:extLst>
          </p:cNvPr>
          <p:cNvSpPr/>
          <p:nvPr/>
        </p:nvSpPr>
        <p:spPr>
          <a:xfrm>
            <a:off x="0" y="3767138"/>
            <a:ext cx="7920038" cy="733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" y="3840296"/>
            <a:ext cx="4374266" cy="6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939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2548</TotalTime>
  <Words>2931</Words>
  <Application>Microsoft Office PowerPoint</Application>
  <PresentationFormat>Personalizado</PresentationFormat>
  <Paragraphs>271</Paragraphs>
  <Slides>57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9" baseType="lpstr">
      <vt:lpstr>Arial</vt:lpstr>
      <vt:lpstr>Calibri</vt:lpstr>
      <vt:lpstr>Calibri Light</vt:lpstr>
      <vt:lpstr>Century</vt:lpstr>
      <vt:lpstr>Century Gothic</vt:lpstr>
      <vt:lpstr>Noto Sans</vt:lpstr>
      <vt:lpstr>Segoe Print</vt:lpstr>
      <vt:lpstr>Times New Roman</vt:lpstr>
      <vt:lpstr>Trebuchet MS</vt:lpstr>
      <vt:lpstr>Verdana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Gelado Rubio</dc:creator>
  <cp:lastModifiedBy>Cristina Gelado Rubio</cp:lastModifiedBy>
  <cp:revision>90</cp:revision>
  <dcterms:created xsi:type="dcterms:W3CDTF">2021-06-24T19:10:19Z</dcterms:created>
  <dcterms:modified xsi:type="dcterms:W3CDTF">2021-07-05T12:43:49Z</dcterms:modified>
</cp:coreProperties>
</file>