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9"/>
  </p:notesMasterIdLst>
  <p:handoutMasterIdLst>
    <p:handoutMasterId r:id="rId30"/>
  </p:handoutMasterIdLst>
  <p:sldIdLst>
    <p:sldId id="256" r:id="rId2"/>
    <p:sldId id="258" r:id="rId3"/>
    <p:sldId id="267" r:id="rId4"/>
    <p:sldId id="266" r:id="rId5"/>
    <p:sldId id="269" r:id="rId6"/>
    <p:sldId id="259" r:id="rId7"/>
    <p:sldId id="260" r:id="rId8"/>
    <p:sldId id="261" r:id="rId9"/>
    <p:sldId id="288" r:id="rId10"/>
    <p:sldId id="276" r:id="rId11"/>
    <p:sldId id="270" r:id="rId12"/>
    <p:sldId id="273" r:id="rId13"/>
    <p:sldId id="262" r:id="rId14"/>
    <p:sldId id="275" r:id="rId15"/>
    <p:sldId id="264" r:id="rId16"/>
    <p:sldId id="281" r:id="rId17"/>
    <p:sldId id="263" r:id="rId18"/>
    <p:sldId id="279" r:id="rId19"/>
    <p:sldId id="282" r:id="rId20"/>
    <p:sldId id="265" r:id="rId21"/>
    <p:sldId id="272" r:id="rId22"/>
    <p:sldId id="283" r:id="rId23"/>
    <p:sldId id="284" r:id="rId24"/>
    <p:sldId id="285" r:id="rId25"/>
    <p:sldId id="286" r:id="rId26"/>
    <p:sldId id="278" r:id="rId27"/>
    <p:sldId id="280"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CC0099"/>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718" autoAdjust="0"/>
  </p:normalViewPr>
  <p:slideViewPr>
    <p:cSldViewPr>
      <p:cViewPr varScale="1">
        <p:scale>
          <a:sx n="81" d="100"/>
          <a:sy n="81" d="100"/>
        </p:scale>
        <p:origin x="149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C561F-AA29-4B19-9384-833C9591F18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S"/>
        </a:p>
      </dgm:t>
    </dgm:pt>
    <dgm:pt modelId="{DD9E01BE-8B35-4B0A-AF8C-DDB07049DD81}">
      <dgm:prSet phldrT="[Texto]"/>
      <dgm:spPr/>
      <dgm:t>
        <a:bodyPr/>
        <a:lstStyle/>
        <a:p>
          <a:r>
            <a:rPr lang="es-ES" dirty="0"/>
            <a:t>El diccionario de la Real Academia Española de la lengua, describe el término </a:t>
          </a:r>
          <a:r>
            <a:rPr lang="es-ES" b="1" dirty="0"/>
            <a:t>Mercado </a:t>
          </a:r>
          <a:r>
            <a:rPr lang="es-ES" dirty="0"/>
            <a:t>como “4. </a:t>
          </a:r>
          <a:r>
            <a:rPr lang="es-ES" i="1" dirty="0"/>
            <a:t>conjunto de actividades realizadas libremente por los agentes económicos sin intervención del poder público” .</a:t>
          </a:r>
          <a:endParaRPr lang="es-ES" dirty="0"/>
        </a:p>
      </dgm:t>
    </dgm:pt>
    <dgm:pt modelId="{4B6B77A2-FD6D-4A74-8B02-D298A0BF1C1A}" type="parTrans" cxnId="{F333636C-F6D1-45E7-89A3-13069328224F}">
      <dgm:prSet/>
      <dgm:spPr/>
      <dgm:t>
        <a:bodyPr/>
        <a:lstStyle/>
        <a:p>
          <a:endParaRPr lang="es-ES"/>
        </a:p>
      </dgm:t>
    </dgm:pt>
    <dgm:pt modelId="{A74D0B20-1F85-4CD3-928B-D6665403C3A0}" type="sibTrans" cxnId="{F333636C-F6D1-45E7-89A3-13069328224F}">
      <dgm:prSet/>
      <dgm:spPr/>
      <dgm:t>
        <a:bodyPr/>
        <a:lstStyle/>
        <a:p>
          <a:endParaRPr lang="es-ES"/>
        </a:p>
      </dgm:t>
    </dgm:pt>
    <dgm:pt modelId="{3C98EBEE-0ED9-427A-8B8C-2AA1D101225D}">
      <dgm:prSet phldrT="[Texto]" phldr="1"/>
      <dgm:spPr/>
      <dgm:t>
        <a:bodyPr/>
        <a:lstStyle/>
        <a:p>
          <a:endParaRPr lang="es-ES" dirty="0"/>
        </a:p>
      </dgm:t>
    </dgm:pt>
    <dgm:pt modelId="{79D395F7-206A-40E5-A8B1-CB260FE63A49}" type="parTrans" cxnId="{32CAF841-6669-4F6C-A32E-E9DDB9244C22}">
      <dgm:prSet/>
      <dgm:spPr/>
      <dgm:t>
        <a:bodyPr/>
        <a:lstStyle/>
        <a:p>
          <a:endParaRPr lang="es-ES"/>
        </a:p>
      </dgm:t>
    </dgm:pt>
    <dgm:pt modelId="{C48109A7-F349-4E3C-BE44-894F9B3DE18F}" type="sibTrans" cxnId="{32CAF841-6669-4F6C-A32E-E9DDB9244C22}">
      <dgm:prSet/>
      <dgm:spPr/>
      <dgm:t>
        <a:bodyPr/>
        <a:lstStyle/>
        <a:p>
          <a:endParaRPr lang="es-ES"/>
        </a:p>
      </dgm:t>
    </dgm:pt>
    <dgm:pt modelId="{E026438D-99A2-448E-8422-328737767960}">
      <dgm:prSet phldrT="[Texto]"/>
      <dgm:spPr/>
      <dgm:t>
        <a:bodyPr/>
        <a:lstStyle/>
        <a:p>
          <a:r>
            <a:rPr lang="es-ES" dirty="0"/>
            <a:t>“5. C</a:t>
          </a:r>
          <a:r>
            <a:rPr lang="es-ES" i="1" dirty="0"/>
            <a:t>onjunto de operaciones comerciales que afectan a un determinado sector de bienes” .</a:t>
          </a:r>
          <a:endParaRPr lang="es-ES" dirty="0"/>
        </a:p>
      </dgm:t>
    </dgm:pt>
    <dgm:pt modelId="{9FA79F21-7041-44DE-8E33-C596B997679E}" type="parTrans" cxnId="{1CB190A9-90FD-493B-9986-F0EBD59B4440}">
      <dgm:prSet/>
      <dgm:spPr/>
      <dgm:t>
        <a:bodyPr/>
        <a:lstStyle/>
        <a:p>
          <a:endParaRPr lang="es-ES"/>
        </a:p>
      </dgm:t>
    </dgm:pt>
    <dgm:pt modelId="{F124C370-C78E-4194-A274-5217CA961E55}" type="sibTrans" cxnId="{1CB190A9-90FD-493B-9986-F0EBD59B4440}">
      <dgm:prSet/>
      <dgm:spPr/>
      <dgm:t>
        <a:bodyPr/>
        <a:lstStyle/>
        <a:p>
          <a:endParaRPr lang="es-ES"/>
        </a:p>
      </dgm:t>
    </dgm:pt>
    <dgm:pt modelId="{DA465E80-B971-4D75-8E08-0A3E9B1E5CFB}">
      <dgm:prSet phldrT="[Texto]" phldr="1"/>
      <dgm:spPr/>
      <dgm:t>
        <a:bodyPr/>
        <a:lstStyle/>
        <a:p>
          <a:endParaRPr lang="es-ES" dirty="0"/>
        </a:p>
      </dgm:t>
    </dgm:pt>
    <dgm:pt modelId="{2C58C047-B7AF-4560-BE50-96042A27E72F}" type="parTrans" cxnId="{516920A8-877D-4098-B5D7-28A70D1F51F2}">
      <dgm:prSet/>
      <dgm:spPr/>
      <dgm:t>
        <a:bodyPr/>
        <a:lstStyle/>
        <a:p>
          <a:endParaRPr lang="es-ES"/>
        </a:p>
      </dgm:t>
    </dgm:pt>
    <dgm:pt modelId="{B76F1EBD-18E2-4FD2-BB69-FB40D2CCAF9C}" type="sibTrans" cxnId="{516920A8-877D-4098-B5D7-28A70D1F51F2}">
      <dgm:prSet/>
      <dgm:spPr/>
      <dgm:t>
        <a:bodyPr/>
        <a:lstStyle/>
        <a:p>
          <a:endParaRPr lang="es-ES"/>
        </a:p>
      </dgm:t>
    </dgm:pt>
    <dgm:pt modelId="{6E4D1C48-9591-4ECB-B026-60A08336807D}">
      <dgm:prSet phldrT="[Texto]"/>
      <dgm:spPr/>
      <dgm:t>
        <a:bodyPr/>
        <a:lstStyle/>
        <a:p>
          <a:r>
            <a:rPr lang="es-ES" dirty="0"/>
            <a:t>“7. C</a:t>
          </a:r>
          <a:r>
            <a:rPr lang="es-ES" i="1" dirty="0"/>
            <a:t>onjunto de consumidores capaces de comprar un producto o servicio.”</a:t>
          </a:r>
          <a:endParaRPr lang="es-ES" dirty="0"/>
        </a:p>
      </dgm:t>
    </dgm:pt>
    <dgm:pt modelId="{BD8849B2-0D34-4E1A-8E39-4F3E56485B99}" type="parTrans" cxnId="{C5B4EF0A-1A3A-4AF8-B212-1B4822529155}">
      <dgm:prSet/>
      <dgm:spPr/>
      <dgm:t>
        <a:bodyPr/>
        <a:lstStyle/>
        <a:p>
          <a:endParaRPr lang="es-ES"/>
        </a:p>
      </dgm:t>
    </dgm:pt>
    <dgm:pt modelId="{1883A772-FC65-4158-89D4-B0FDB7F97259}" type="sibTrans" cxnId="{C5B4EF0A-1A3A-4AF8-B212-1B4822529155}">
      <dgm:prSet/>
      <dgm:spPr/>
      <dgm:t>
        <a:bodyPr/>
        <a:lstStyle/>
        <a:p>
          <a:endParaRPr lang="es-ES"/>
        </a:p>
      </dgm:t>
    </dgm:pt>
    <dgm:pt modelId="{CB7DD4CD-4566-4E4F-A121-5E12E519CC5E}">
      <dgm:prSet phldrT="[Texto]"/>
      <dgm:spPr/>
      <dgm:t>
        <a:bodyPr/>
        <a:lstStyle/>
        <a:p>
          <a:r>
            <a:rPr lang="es-ES" dirty="0"/>
            <a:t>“8. </a:t>
          </a:r>
          <a:r>
            <a:rPr lang="es-ES" i="1" dirty="0"/>
            <a:t>Estado y evolución de la oferta y la demanda en un sector económico dado.”</a:t>
          </a:r>
          <a:endParaRPr lang="es-ES" dirty="0"/>
        </a:p>
      </dgm:t>
    </dgm:pt>
    <dgm:pt modelId="{00A8B496-3230-40EE-BAAD-DCFD1EB9E496}" type="parTrans" cxnId="{C1BFE4EE-B49C-4515-B76D-14C2DD821BAA}">
      <dgm:prSet/>
      <dgm:spPr/>
      <dgm:t>
        <a:bodyPr/>
        <a:lstStyle/>
        <a:p>
          <a:endParaRPr lang="es-ES"/>
        </a:p>
      </dgm:t>
    </dgm:pt>
    <dgm:pt modelId="{7EDD8275-CE42-43E7-AFFE-8D09D67BFB51}" type="sibTrans" cxnId="{C1BFE4EE-B49C-4515-B76D-14C2DD821BAA}">
      <dgm:prSet/>
      <dgm:spPr/>
      <dgm:t>
        <a:bodyPr/>
        <a:lstStyle/>
        <a:p>
          <a:endParaRPr lang="es-ES"/>
        </a:p>
      </dgm:t>
    </dgm:pt>
    <dgm:pt modelId="{5964A4B7-5DF1-46C5-A4DB-36D1FF40B852}" type="pres">
      <dgm:prSet presAssocID="{A0EC561F-AA29-4B19-9384-833C9591F185}" presName="linear" presStyleCnt="0">
        <dgm:presLayoutVars>
          <dgm:animLvl val="lvl"/>
          <dgm:resizeHandles val="exact"/>
        </dgm:presLayoutVars>
      </dgm:prSet>
      <dgm:spPr/>
    </dgm:pt>
    <dgm:pt modelId="{9AE38EDF-500A-46E3-9A69-B62D87F859E3}" type="pres">
      <dgm:prSet presAssocID="{DD9E01BE-8B35-4B0A-AF8C-DDB07049DD81}" presName="parentText" presStyleLbl="node1" presStyleIdx="0" presStyleCnt="4" custLinFactNeighborX="-230" custLinFactNeighborY="-2374">
        <dgm:presLayoutVars>
          <dgm:chMax val="0"/>
          <dgm:bulletEnabled val="1"/>
        </dgm:presLayoutVars>
      </dgm:prSet>
      <dgm:spPr/>
    </dgm:pt>
    <dgm:pt modelId="{326ABA74-55BF-47F4-BCF9-45732420204E}" type="pres">
      <dgm:prSet presAssocID="{DD9E01BE-8B35-4B0A-AF8C-DDB07049DD81}" presName="childText" presStyleLbl="revTx" presStyleIdx="0" presStyleCnt="2">
        <dgm:presLayoutVars>
          <dgm:bulletEnabled val="1"/>
        </dgm:presLayoutVars>
      </dgm:prSet>
      <dgm:spPr/>
    </dgm:pt>
    <dgm:pt modelId="{5B22A3F0-13B4-424C-B066-937721589383}" type="pres">
      <dgm:prSet presAssocID="{E026438D-99A2-448E-8422-328737767960}" presName="parentText" presStyleLbl="node1" presStyleIdx="1" presStyleCnt="4" custScaleY="75069" custLinFactNeighborX="-230" custLinFactNeighborY="-22494">
        <dgm:presLayoutVars>
          <dgm:chMax val="0"/>
          <dgm:bulletEnabled val="1"/>
        </dgm:presLayoutVars>
      </dgm:prSet>
      <dgm:spPr/>
    </dgm:pt>
    <dgm:pt modelId="{3937246B-53FC-47F4-BAF2-2B3760DD13E0}" type="pres">
      <dgm:prSet presAssocID="{E026438D-99A2-448E-8422-328737767960}" presName="childText" presStyleLbl="revTx" presStyleIdx="1" presStyleCnt="2">
        <dgm:presLayoutVars>
          <dgm:bulletEnabled val="1"/>
        </dgm:presLayoutVars>
      </dgm:prSet>
      <dgm:spPr/>
    </dgm:pt>
    <dgm:pt modelId="{CFE6C113-B340-48C6-91CA-FDF2258CEFAF}" type="pres">
      <dgm:prSet presAssocID="{6E4D1C48-9591-4ECB-B026-60A08336807D}" presName="parentText" presStyleLbl="node1" presStyleIdx="2" presStyleCnt="4" custScaleY="69189" custLinFactY="-3341" custLinFactNeighborX="-230" custLinFactNeighborY="-100000">
        <dgm:presLayoutVars>
          <dgm:chMax val="0"/>
          <dgm:bulletEnabled val="1"/>
        </dgm:presLayoutVars>
      </dgm:prSet>
      <dgm:spPr/>
    </dgm:pt>
    <dgm:pt modelId="{F9B4F1FB-506C-4866-BC58-41ECF6A504F4}" type="pres">
      <dgm:prSet presAssocID="{1883A772-FC65-4158-89D4-B0FDB7F97259}" presName="spacer" presStyleCnt="0"/>
      <dgm:spPr/>
    </dgm:pt>
    <dgm:pt modelId="{44EF9DB1-5719-4721-B2F5-9FFB3E1D1FDE}" type="pres">
      <dgm:prSet presAssocID="{CB7DD4CD-4566-4E4F-A121-5E12E519CC5E}" presName="parentText" presStyleLbl="node1" presStyleIdx="3" presStyleCnt="4" custScaleY="67904" custLinFactY="8246" custLinFactNeighborX="-230" custLinFactNeighborY="100000">
        <dgm:presLayoutVars>
          <dgm:chMax val="0"/>
          <dgm:bulletEnabled val="1"/>
        </dgm:presLayoutVars>
      </dgm:prSet>
      <dgm:spPr/>
    </dgm:pt>
  </dgm:ptLst>
  <dgm:cxnLst>
    <dgm:cxn modelId="{0C005309-91ED-4335-94CF-0F4C1A36F6AB}" type="presOf" srcId="{DA465E80-B971-4D75-8E08-0A3E9B1E5CFB}" destId="{3937246B-53FC-47F4-BAF2-2B3760DD13E0}" srcOrd="0" destOrd="0" presId="urn:microsoft.com/office/officeart/2005/8/layout/vList2"/>
    <dgm:cxn modelId="{03E4C909-461E-4884-8E43-B0BF099A26E9}" type="presOf" srcId="{3C98EBEE-0ED9-427A-8B8C-2AA1D101225D}" destId="{326ABA74-55BF-47F4-BCF9-45732420204E}" srcOrd="0" destOrd="0" presId="urn:microsoft.com/office/officeart/2005/8/layout/vList2"/>
    <dgm:cxn modelId="{C5B4EF0A-1A3A-4AF8-B212-1B4822529155}" srcId="{A0EC561F-AA29-4B19-9384-833C9591F185}" destId="{6E4D1C48-9591-4ECB-B026-60A08336807D}" srcOrd="2" destOrd="0" parTransId="{BD8849B2-0D34-4E1A-8E39-4F3E56485B99}" sibTransId="{1883A772-FC65-4158-89D4-B0FDB7F97259}"/>
    <dgm:cxn modelId="{D06ED82A-7DB2-4E81-A0DF-827D51135DA3}" type="presOf" srcId="{CB7DD4CD-4566-4E4F-A121-5E12E519CC5E}" destId="{44EF9DB1-5719-4721-B2F5-9FFB3E1D1FDE}" srcOrd="0" destOrd="0" presId="urn:microsoft.com/office/officeart/2005/8/layout/vList2"/>
    <dgm:cxn modelId="{32CAF841-6669-4F6C-A32E-E9DDB9244C22}" srcId="{DD9E01BE-8B35-4B0A-AF8C-DDB07049DD81}" destId="{3C98EBEE-0ED9-427A-8B8C-2AA1D101225D}" srcOrd="0" destOrd="0" parTransId="{79D395F7-206A-40E5-A8B1-CB260FE63A49}" sibTransId="{C48109A7-F349-4E3C-BE44-894F9B3DE18F}"/>
    <dgm:cxn modelId="{2FE37868-7D91-4FE9-94AD-DF3FF731AC10}" type="presOf" srcId="{E026438D-99A2-448E-8422-328737767960}" destId="{5B22A3F0-13B4-424C-B066-937721589383}" srcOrd="0" destOrd="0" presId="urn:microsoft.com/office/officeart/2005/8/layout/vList2"/>
    <dgm:cxn modelId="{F333636C-F6D1-45E7-89A3-13069328224F}" srcId="{A0EC561F-AA29-4B19-9384-833C9591F185}" destId="{DD9E01BE-8B35-4B0A-AF8C-DDB07049DD81}" srcOrd="0" destOrd="0" parTransId="{4B6B77A2-FD6D-4A74-8B02-D298A0BF1C1A}" sibTransId="{A74D0B20-1F85-4CD3-928B-D6665403C3A0}"/>
    <dgm:cxn modelId="{516920A8-877D-4098-B5D7-28A70D1F51F2}" srcId="{E026438D-99A2-448E-8422-328737767960}" destId="{DA465E80-B971-4D75-8E08-0A3E9B1E5CFB}" srcOrd="0" destOrd="0" parTransId="{2C58C047-B7AF-4560-BE50-96042A27E72F}" sibTransId="{B76F1EBD-18E2-4FD2-BB69-FB40D2CCAF9C}"/>
    <dgm:cxn modelId="{1CB190A9-90FD-493B-9986-F0EBD59B4440}" srcId="{A0EC561F-AA29-4B19-9384-833C9591F185}" destId="{E026438D-99A2-448E-8422-328737767960}" srcOrd="1" destOrd="0" parTransId="{9FA79F21-7041-44DE-8E33-C596B997679E}" sibTransId="{F124C370-C78E-4194-A274-5217CA961E55}"/>
    <dgm:cxn modelId="{A880F3C9-C459-451D-81A3-AE871B56162A}" type="presOf" srcId="{DD9E01BE-8B35-4B0A-AF8C-DDB07049DD81}" destId="{9AE38EDF-500A-46E3-9A69-B62D87F859E3}" srcOrd="0" destOrd="0" presId="urn:microsoft.com/office/officeart/2005/8/layout/vList2"/>
    <dgm:cxn modelId="{5C43B4E5-E62D-46AD-954F-62E934638243}" type="presOf" srcId="{A0EC561F-AA29-4B19-9384-833C9591F185}" destId="{5964A4B7-5DF1-46C5-A4DB-36D1FF40B852}" srcOrd="0" destOrd="0" presId="urn:microsoft.com/office/officeart/2005/8/layout/vList2"/>
    <dgm:cxn modelId="{58413CEC-D22B-4CCB-AF48-F619994A439C}" type="presOf" srcId="{6E4D1C48-9591-4ECB-B026-60A08336807D}" destId="{CFE6C113-B340-48C6-91CA-FDF2258CEFAF}" srcOrd="0" destOrd="0" presId="urn:microsoft.com/office/officeart/2005/8/layout/vList2"/>
    <dgm:cxn modelId="{C1BFE4EE-B49C-4515-B76D-14C2DD821BAA}" srcId="{A0EC561F-AA29-4B19-9384-833C9591F185}" destId="{CB7DD4CD-4566-4E4F-A121-5E12E519CC5E}" srcOrd="3" destOrd="0" parTransId="{00A8B496-3230-40EE-BAAD-DCFD1EB9E496}" sibTransId="{7EDD8275-CE42-43E7-AFFE-8D09D67BFB51}"/>
    <dgm:cxn modelId="{71F2725A-B06E-4332-A578-71F6E6B5DF9F}" type="presParOf" srcId="{5964A4B7-5DF1-46C5-A4DB-36D1FF40B852}" destId="{9AE38EDF-500A-46E3-9A69-B62D87F859E3}" srcOrd="0" destOrd="0" presId="urn:microsoft.com/office/officeart/2005/8/layout/vList2"/>
    <dgm:cxn modelId="{7C8B417A-BBF5-43BD-8D69-5BF5958D0D9C}" type="presParOf" srcId="{5964A4B7-5DF1-46C5-A4DB-36D1FF40B852}" destId="{326ABA74-55BF-47F4-BCF9-45732420204E}" srcOrd="1" destOrd="0" presId="urn:microsoft.com/office/officeart/2005/8/layout/vList2"/>
    <dgm:cxn modelId="{CBCDCA48-3D82-49FA-84B2-842FDF274556}" type="presParOf" srcId="{5964A4B7-5DF1-46C5-A4DB-36D1FF40B852}" destId="{5B22A3F0-13B4-424C-B066-937721589383}" srcOrd="2" destOrd="0" presId="urn:microsoft.com/office/officeart/2005/8/layout/vList2"/>
    <dgm:cxn modelId="{3DF6918A-4127-4750-B095-0FC659E47FAF}" type="presParOf" srcId="{5964A4B7-5DF1-46C5-A4DB-36D1FF40B852}" destId="{3937246B-53FC-47F4-BAF2-2B3760DD13E0}" srcOrd="3" destOrd="0" presId="urn:microsoft.com/office/officeart/2005/8/layout/vList2"/>
    <dgm:cxn modelId="{1C304D2A-3534-4F36-9050-8D088EE251D1}" type="presParOf" srcId="{5964A4B7-5DF1-46C5-A4DB-36D1FF40B852}" destId="{CFE6C113-B340-48C6-91CA-FDF2258CEFAF}" srcOrd="4" destOrd="0" presId="urn:microsoft.com/office/officeart/2005/8/layout/vList2"/>
    <dgm:cxn modelId="{5F2F9E1C-C5B6-4D5A-A157-0BBD16264AB4}" type="presParOf" srcId="{5964A4B7-5DF1-46C5-A4DB-36D1FF40B852}" destId="{F9B4F1FB-506C-4866-BC58-41ECF6A504F4}" srcOrd="5" destOrd="0" presId="urn:microsoft.com/office/officeart/2005/8/layout/vList2"/>
    <dgm:cxn modelId="{B7AF431E-4025-4D9E-819B-65FDA5498A82}" type="presParOf" srcId="{5964A4B7-5DF1-46C5-A4DB-36D1FF40B852}" destId="{44EF9DB1-5719-4721-B2F5-9FFB3E1D1FD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FBC63D-7CFF-4E9F-925B-14FC44AAD903}" type="doc">
      <dgm:prSet loTypeId="urn:microsoft.com/office/officeart/2005/8/layout/process2" loCatId="process" qsTypeId="urn:microsoft.com/office/officeart/2005/8/quickstyle/3d3" qsCatId="3D" csTypeId="urn:microsoft.com/office/officeart/2005/8/colors/accent1_2" csCatId="accent1" phldr="1"/>
      <dgm:spPr/>
      <dgm:t>
        <a:bodyPr/>
        <a:lstStyle/>
        <a:p>
          <a:endParaRPr lang="es-ES"/>
        </a:p>
      </dgm:t>
    </dgm:pt>
    <dgm:pt modelId="{DB5D29AC-20BD-4D83-BD70-1CBF6C37CBE8}">
      <dgm:prSet/>
      <dgm:spPr/>
      <dgm:t>
        <a:bodyPr/>
        <a:lstStyle/>
        <a:p>
          <a:pPr rtl="0"/>
          <a:r>
            <a:rPr lang="es-ES" b="1" dirty="0"/>
            <a:t>Idea/Problema</a:t>
          </a:r>
        </a:p>
      </dgm:t>
    </dgm:pt>
    <dgm:pt modelId="{F2EB17A4-4982-4ABA-A0FF-00BB42148EDA}" type="parTrans" cxnId="{21296F89-C45A-410B-BC9D-DEEACAA8B210}">
      <dgm:prSet/>
      <dgm:spPr/>
      <dgm:t>
        <a:bodyPr/>
        <a:lstStyle/>
        <a:p>
          <a:endParaRPr lang="es-ES"/>
        </a:p>
      </dgm:t>
    </dgm:pt>
    <dgm:pt modelId="{BBC1239B-3B45-4ED1-BF7E-8A7FBD927BE3}" type="sibTrans" cxnId="{21296F89-C45A-410B-BC9D-DEEACAA8B210}">
      <dgm:prSet/>
      <dgm:spPr/>
      <dgm:t>
        <a:bodyPr/>
        <a:lstStyle/>
        <a:p>
          <a:endParaRPr lang="es-ES"/>
        </a:p>
      </dgm:t>
    </dgm:pt>
    <dgm:pt modelId="{10912B78-F4A4-4AC4-99EB-BA17FB6C9E65}">
      <dgm:prSet/>
      <dgm:spPr/>
      <dgm:t>
        <a:bodyPr/>
        <a:lstStyle/>
        <a:p>
          <a:pPr rtl="0"/>
          <a:r>
            <a:rPr lang="es-ES" b="1" dirty="0"/>
            <a:t>Segmento/Cliente</a:t>
          </a:r>
        </a:p>
      </dgm:t>
    </dgm:pt>
    <dgm:pt modelId="{E22BC3A9-C333-4622-9B7E-0ED6F1A00137}" type="parTrans" cxnId="{A295FAE3-871D-4040-9E04-AEF6B73C78C8}">
      <dgm:prSet/>
      <dgm:spPr/>
      <dgm:t>
        <a:bodyPr/>
        <a:lstStyle/>
        <a:p>
          <a:endParaRPr lang="es-ES"/>
        </a:p>
      </dgm:t>
    </dgm:pt>
    <dgm:pt modelId="{7B2C12DC-1DA5-41C7-8FDA-0F6483CD9999}" type="sibTrans" cxnId="{A295FAE3-871D-4040-9E04-AEF6B73C78C8}">
      <dgm:prSet/>
      <dgm:spPr/>
      <dgm:t>
        <a:bodyPr/>
        <a:lstStyle/>
        <a:p>
          <a:endParaRPr lang="es-ES"/>
        </a:p>
      </dgm:t>
    </dgm:pt>
    <dgm:pt modelId="{E009F19A-5492-4DB6-A594-443ED0E612A2}">
      <dgm:prSet/>
      <dgm:spPr/>
      <dgm:t>
        <a:bodyPr/>
        <a:lstStyle/>
        <a:p>
          <a:pPr rtl="0"/>
          <a:r>
            <a:rPr lang="es-ES" b="1" dirty="0"/>
            <a:t>Tamaño y Tipo de Mercado</a:t>
          </a:r>
        </a:p>
      </dgm:t>
    </dgm:pt>
    <dgm:pt modelId="{0548779E-91F2-471B-9579-19B7D24DAAD2}" type="parTrans" cxnId="{67298695-7495-4424-AE93-B95C134E3E16}">
      <dgm:prSet/>
      <dgm:spPr/>
      <dgm:t>
        <a:bodyPr/>
        <a:lstStyle/>
        <a:p>
          <a:endParaRPr lang="es-ES"/>
        </a:p>
      </dgm:t>
    </dgm:pt>
    <dgm:pt modelId="{638F4B99-B90F-4173-8EC8-55BD4C299DE1}" type="sibTrans" cxnId="{67298695-7495-4424-AE93-B95C134E3E16}">
      <dgm:prSet/>
      <dgm:spPr/>
      <dgm:t>
        <a:bodyPr/>
        <a:lstStyle/>
        <a:p>
          <a:endParaRPr lang="es-ES"/>
        </a:p>
      </dgm:t>
    </dgm:pt>
    <dgm:pt modelId="{8726F3EC-58CE-4131-AE05-4C9CE7FF713F}">
      <dgm:prSet/>
      <dgm:spPr/>
      <dgm:t>
        <a:bodyPr/>
        <a:lstStyle/>
        <a:p>
          <a:pPr rtl="0"/>
          <a:r>
            <a:rPr lang="es-ES" b="1" dirty="0" err="1"/>
            <a:t>Customer</a:t>
          </a:r>
          <a:r>
            <a:rPr lang="es-ES" dirty="0"/>
            <a:t> </a:t>
          </a:r>
          <a:r>
            <a:rPr lang="es-ES" b="1" dirty="0" err="1"/>
            <a:t>Development</a:t>
          </a:r>
          <a:endParaRPr lang="es-ES" b="1" dirty="0"/>
        </a:p>
      </dgm:t>
    </dgm:pt>
    <dgm:pt modelId="{E77ABAD2-89F4-40FC-86D9-023F330EB2F4}" type="parTrans" cxnId="{DE5F5B2F-2D28-4582-AEE6-012148B0B205}">
      <dgm:prSet/>
      <dgm:spPr/>
      <dgm:t>
        <a:bodyPr/>
        <a:lstStyle/>
        <a:p>
          <a:endParaRPr lang="es-ES"/>
        </a:p>
      </dgm:t>
    </dgm:pt>
    <dgm:pt modelId="{C72E7B51-87BB-4924-A382-B279EDED6D34}" type="sibTrans" cxnId="{DE5F5B2F-2D28-4582-AEE6-012148B0B205}">
      <dgm:prSet/>
      <dgm:spPr/>
      <dgm:t>
        <a:bodyPr/>
        <a:lstStyle/>
        <a:p>
          <a:endParaRPr lang="es-ES"/>
        </a:p>
      </dgm:t>
    </dgm:pt>
    <dgm:pt modelId="{0B281310-B77F-4755-A290-D98D933D292C}" type="pres">
      <dgm:prSet presAssocID="{7DFBC63D-7CFF-4E9F-925B-14FC44AAD903}" presName="linearFlow" presStyleCnt="0">
        <dgm:presLayoutVars>
          <dgm:resizeHandles val="exact"/>
        </dgm:presLayoutVars>
      </dgm:prSet>
      <dgm:spPr/>
    </dgm:pt>
    <dgm:pt modelId="{E8E606F9-1FE1-4059-8FDF-2DFCE36C76BC}" type="pres">
      <dgm:prSet presAssocID="{DB5D29AC-20BD-4D83-BD70-1CBF6C37CBE8}" presName="node" presStyleLbl="node1" presStyleIdx="0" presStyleCnt="4">
        <dgm:presLayoutVars>
          <dgm:bulletEnabled val="1"/>
        </dgm:presLayoutVars>
      </dgm:prSet>
      <dgm:spPr/>
    </dgm:pt>
    <dgm:pt modelId="{1A41E45B-5631-4E4B-B422-6B60C663FA7B}" type="pres">
      <dgm:prSet presAssocID="{BBC1239B-3B45-4ED1-BF7E-8A7FBD927BE3}" presName="sibTrans" presStyleLbl="sibTrans2D1" presStyleIdx="0" presStyleCnt="3"/>
      <dgm:spPr/>
    </dgm:pt>
    <dgm:pt modelId="{D1718F3F-84AC-4DB4-9B6B-5CC1E795A2EA}" type="pres">
      <dgm:prSet presAssocID="{BBC1239B-3B45-4ED1-BF7E-8A7FBD927BE3}" presName="connectorText" presStyleLbl="sibTrans2D1" presStyleIdx="0" presStyleCnt="3"/>
      <dgm:spPr/>
    </dgm:pt>
    <dgm:pt modelId="{7151601B-FE2E-4BE5-8F69-A88CC7C8D574}" type="pres">
      <dgm:prSet presAssocID="{10912B78-F4A4-4AC4-99EB-BA17FB6C9E65}" presName="node" presStyleLbl="node1" presStyleIdx="1" presStyleCnt="4">
        <dgm:presLayoutVars>
          <dgm:bulletEnabled val="1"/>
        </dgm:presLayoutVars>
      </dgm:prSet>
      <dgm:spPr/>
    </dgm:pt>
    <dgm:pt modelId="{7ED2573A-D996-48F5-8FA4-C08D0EDC8FE7}" type="pres">
      <dgm:prSet presAssocID="{7B2C12DC-1DA5-41C7-8FDA-0F6483CD9999}" presName="sibTrans" presStyleLbl="sibTrans2D1" presStyleIdx="1" presStyleCnt="3"/>
      <dgm:spPr/>
    </dgm:pt>
    <dgm:pt modelId="{267DEF86-B8E7-4D56-BF25-337EC84744E8}" type="pres">
      <dgm:prSet presAssocID="{7B2C12DC-1DA5-41C7-8FDA-0F6483CD9999}" presName="connectorText" presStyleLbl="sibTrans2D1" presStyleIdx="1" presStyleCnt="3"/>
      <dgm:spPr/>
    </dgm:pt>
    <dgm:pt modelId="{647D2724-69F4-4689-8292-4E61BB2AD74B}" type="pres">
      <dgm:prSet presAssocID="{E009F19A-5492-4DB6-A594-443ED0E612A2}" presName="node" presStyleLbl="node1" presStyleIdx="2" presStyleCnt="4">
        <dgm:presLayoutVars>
          <dgm:bulletEnabled val="1"/>
        </dgm:presLayoutVars>
      </dgm:prSet>
      <dgm:spPr/>
    </dgm:pt>
    <dgm:pt modelId="{632AB838-7056-4B91-8EEC-8AA038E06BD2}" type="pres">
      <dgm:prSet presAssocID="{638F4B99-B90F-4173-8EC8-55BD4C299DE1}" presName="sibTrans" presStyleLbl="sibTrans2D1" presStyleIdx="2" presStyleCnt="3"/>
      <dgm:spPr/>
    </dgm:pt>
    <dgm:pt modelId="{EC10597F-099C-4436-A73A-092740AFE89B}" type="pres">
      <dgm:prSet presAssocID="{638F4B99-B90F-4173-8EC8-55BD4C299DE1}" presName="connectorText" presStyleLbl="sibTrans2D1" presStyleIdx="2" presStyleCnt="3"/>
      <dgm:spPr/>
    </dgm:pt>
    <dgm:pt modelId="{C314E923-F7FE-400D-9B48-659EEF15231D}" type="pres">
      <dgm:prSet presAssocID="{8726F3EC-58CE-4131-AE05-4C9CE7FF713F}" presName="node" presStyleLbl="node1" presStyleIdx="3" presStyleCnt="4">
        <dgm:presLayoutVars>
          <dgm:bulletEnabled val="1"/>
        </dgm:presLayoutVars>
      </dgm:prSet>
      <dgm:spPr/>
    </dgm:pt>
  </dgm:ptLst>
  <dgm:cxnLst>
    <dgm:cxn modelId="{F213B402-03E0-4D75-BC82-3FBF16510423}" type="presOf" srcId="{7B2C12DC-1DA5-41C7-8FDA-0F6483CD9999}" destId="{7ED2573A-D996-48F5-8FA4-C08D0EDC8FE7}" srcOrd="0" destOrd="0" presId="urn:microsoft.com/office/officeart/2005/8/layout/process2"/>
    <dgm:cxn modelId="{DE5F5B2F-2D28-4582-AEE6-012148B0B205}" srcId="{7DFBC63D-7CFF-4E9F-925B-14FC44AAD903}" destId="{8726F3EC-58CE-4131-AE05-4C9CE7FF713F}" srcOrd="3" destOrd="0" parTransId="{E77ABAD2-89F4-40FC-86D9-023F330EB2F4}" sibTransId="{C72E7B51-87BB-4924-A382-B279EDED6D34}"/>
    <dgm:cxn modelId="{EA5FE22F-D73A-4191-B09F-4599870F13AD}" type="presOf" srcId="{E009F19A-5492-4DB6-A594-443ED0E612A2}" destId="{647D2724-69F4-4689-8292-4E61BB2AD74B}" srcOrd="0" destOrd="0" presId="urn:microsoft.com/office/officeart/2005/8/layout/process2"/>
    <dgm:cxn modelId="{10348036-E398-4D33-AC6B-C85F4896D834}" type="presOf" srcId="{BBC1239B-3B45-4ED1-BF7E-8A7FBD927BE3}" destId="{1A41E45B-5631-4E4B-B422-6B60C663FA7B}" srcOrd="0" destOrd="0" presId="urn:microsoft.com/office/officeart/2005/8/layout/process2"/>
    <dgm:cxn modelId="{1653CB40-1E81-4CFA-8080-834A52DD859C}" type="presOf" srcId="{638F4B99-B90F-4173-8EC8-55BD4C299DE1}" destId="{EC10597F-099C-4436-A73A-092740AFE89B}" srcOrd="1" destOrd="0" presId="urn:microsoft.com/office/officeart/2005/8/layout/process2"/>
    <dgm:cxn modelId="{CB1E3761-F7EA-4841-8465-74EA6B3F6827}" type="presOf" srcId="{DB5D29AC-20BD-4D83-BD70-1CBF6C37CBE8}" destId="{E8E606F9-1FE1-4059-8FDF-2DFCE36C76BC}" srcOrd="0" destOrd="0" presId="urn:microsoft.com/office/officeart/2005/8/layout/process2"/>
    <dgm:cxn modelId="{593B7150-AB66-4F84-B28A-D3A847CC594C}" type="presOf" srcId="{8726F3EC-58CE-4131-AE05-4C9CE7FF713F}" destId="{C314E923-F7FE-400D-9B48-659EEF15231D}" srcOrd="0" destOrd="0" presId="urn:microsoft.com/office/officeart/2005/8/layout/process2"/>
    <dgm:cxn modelId="{0D6C5175-E8AC-4283-9ADF-8A7F16EE61A9}" type="presOf" srcId="{BBC1239B-3B45-4ED1-BF7E-8A7FBD927BE3}" destId="{D1718F3F-84AC-4DB4-9B6B-5CC1E795A2EA}" srcOrd="1" destOrd="0" presId="urn:microsoft.com/office/officeart/2005/8/layout/process2"/>
    <dgm:cxn modelId="{6B71D084-C2B6-47E8-8F73-4E7DF863E7FC}" type="presOf" srcId="{10912B78-F4A4-4AC4-99EB-BA17FB6C9E65}" destId="{7151601B-FE2E-4BE5-8F69-A88CC7C8D574}" srcOrd="0" destOrd="0" presId="urn:microsoft.com/office/officeart/2005/8/layout/process2"/>
    <dgm:cxn modelId="{21296F89-C45A-410B-BC9D-DEEACAA8B210}" srcId="{7DFBC63D-7CFF-4E9F-925B-14FC44AAD903}" destId="{DB5D29AC-20BD-4D83-BD70-1CBF6C37CBE8}" srcOrd="0" destOrd="0" parTransId="{F2EB17A4-4982-4ABA-A0FF-00BB42148EDA}" sibTransId="{BBC1239B-3B45-4ED1-BF7E-8A7FBD927BE3}"/>
    <dgm:cxn modelId="{9091F38B-082B-4385-A052-9DF40A5EF6E4}" type="presOf" srcId="{638F4B99-B90F-4173-8EC8-55BD4C299DE1}" destId="{632AB838-7056-4B91-8EEC-8AA038E06BD2}" srcOrd="0" destOrd="0" presId="urn:microsoft.com/office/officeart/2005/8/layout/process2"/>
    <dgm:cxn modelId="{67298695-7495-4424-AE93-B95C134E3E16}" srcId="{7DFBC63D-7CFF-4E9F-925B-14FC44AAD903}" destId="{E009F19A-5492-4DB6-A594-443ED0E612A2}" srcOrd="2" destOrd="0" parTransId="{0548779E-91F2-471B-9579-19B7D24DAAD2}" sibTransId="{638F4B99-B90F-4173-8EC8-55BD4C299DE1}"/>
    <dgm:cxn modelId="{92E848BF-E0DF-499B-B4E2-E731CE9F1B3E}" type="presOf" srcId="{7DFBC63D-7CFF-4E9F-925B-14FC44AAD903}" destId="{0B281310-B77F-4755-A290-D98D933D292C}" srcOrd="0" destOrd="0" presId="urn:microsoft.com/office/officeart/2005/8/layout/process2"/>
    <dgm:cxn modelId="{A295FAE3-871D-4040-9E04-AEF6B73C78C8}" srcId="{7DFBC63D-7CFF-4E9F-925B-14FC44AAD903}" destId="{10912B78-F4A4-4AC4-99EB-BA17FB6C9E65}" srcOrd="1" destOrd="0" parTransId="{E22BC3A9-C333-4622-9B7E-0ED6F1A00137}" sibTransId="{7B2C12DC-1DA5-41C7-8FDA-0F6483CD9999}"/>
    <dgm:cxn modelId="{5E0532FA-0D67-4369-BAF0-A54B7F8BA5A2}" type="presOf" srcId="{7B2C12DC-1DA5-41C7-8FDA-0F6483CD9999}" destId="{267DEF86-B8E7-4D56-BF25-337EC84744E8}" srcOrd="1" destOrd="0" presId="urn:microsoft.com/office/officeart/2005/8/layout/process2"/>
    <dgm:cxn modelId="{EB489B9A-A9F7-49EE-88C3-4C643DB0F904}" type="presParOf" srcId="{0B281310-B77F-4755-A290-D98D933D292C}" destId="{E8E606F9-1FE1-4059-8FDF-2DFCE36C76BC}" srcOrd="0" destOrd="0" presId="urn:microsoft.com/office/officeart/2005/8/layout/process2"/>
    <dgm:cxn modelId="{0FC36A22-8257-424D-99E5-C0BE587F52AC}" type="presParOf" srcId="{0B281310-B77F-4755-A290-D98D933D292C}" destId="{1A41E45B-5631-4E4B-B422-6B60C663FA7B}" srcOrd="1" destOrd="0" presId="urn:microsoft.com/office/officeart/2005/8/layout/process2"/>
    <dgm:cxn modelId="{3F64589A-7156-46DC-9F01-DBE166C22F6E}" type="presParOf" srcId="{1A41E45B-5631-4E4B-B422-6B60C663FA7B}" destId="{D1718F3F-84AC-4DB4-9B6B-5CC1E795A2EA}" srcOrd="0" destOrd="0" presId="urn:microsoft.com/office/officeart/2005/8/layout/process2"/>
    <dgm:cxn modelId="{B277BDCE-D9D5-4378-A1F4-63246B7779A5}" type="presParOf" srcId="{0B281310-B77F-4755-A290-D98D933D292C}" destId="{7151601B-FE2E-4BE5-8F69-A88CC7C8D574}" srcOrd="2" destOrd="0" presId="urn:microsoft.com/office/officeart/2005/8/layout/process2"/>
    <dgm:cxn modelId="{53334658-8CD5-4CAA-800D-0F7253027C91}" type="presParOf" srcId="{0B281310-B77F-4755-A290-D98D933D292C}" destId="{7ED2573A-D996-48F5-8FA4-C08D0EDC8FE7}" srcOrd="3" destOrd="0" presId="urn:microsoft.com/office/officeart/2005/8/layout/process2"/>
    <dgm:cxn modelId="{951ABFF6-03F6-446D-B75B-0D93FF4AC113}" type="presParOf" srcId="{7ED2573A-D996-48F5-8FA4-C08D0EDC8FE7}" destId="{267DEF86-B8E7-4D56-BF25-337EC84744E8}" srcOrd="0" destOrd="0" presId="urn:microsoft.com/office/officeart/2005/8/layout/process2"/>
    <dgm:cxn modelId="{7BC813AA-D0E4-4827-8978-D61D5EE305A7}" type="presParOf" srcId="{0B281310-B77F-4755-A290-D98D933D292C}" destId="{647D2724-69F4-4689-8292-4E61BB2AD74B}" srcOrd="4" destOrd="0" presId="urn:microsoft.com/office/officeart/2005/8/layout/process2"/>
    <dgm:cxn modelId="{7FBBEB13-9EF6-4588-89B3-EEE8DBF8E4D6}" type="presParOf" srcId="{0B281310-B77F-4755-A290-D98D933D292C}" destId="{632AB838-7056-4B91-8EEC-8AA038E06BD2}" srcOrd="5" destOrd="0" presId="urn:microsoft.com/office/officeart/2005/8/layout/process2"/>
    <dgm:cxn modelId="{A95B75DE-79AF-4C91-90B2-D69A9163525D}" type="presParOf" srcId="{632AB838-7056-4B91-8EEC-8AA038E06BD2}" destId="{EC10597F-099C-4436-A73A-092740AFE89B}" srcOrd="0" destOrd="0" presId="urn:microsoft.com/office/officeart/2005/8/layout/process2"/>
    <dgm:cxn modelId="{55B4A770-45FF-4734-B095-C23F86957312}" type="presParOf" srcId="{0B281310-B77F-4755-A290-D98D933D292C}" destId="{C314E923-F7FE-400D-9B48-659EEF15231D}"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91D2C8-8CC9-4A41-83E6-18438FBF9C9F}" type="doc">
      <dgm:prSet loTypeId="urn:microsoft.com/office/officeart/2005/8/layout/target3" loCatId="relationship" qsTypeId="urn:microsoft.com/office/officeart/2005/8/quickstyle/simple1" qsCatId="simple" csTypeId="urn:microsoft.com/office/officeart/2005/8/colors/accent1_3" csCatId="accent1" phldr="1"/>
      <dgm:spPr/>
      <dgm:t>
        <a:bodyPr/>
        <a:lstStyle/>
        <a:p>
          <a:endParaRPr lang="es-ES"/>
        </a:p>
      </dgm:t>
    </dgm:pt>
    <dgm:pt modelId="{EE726631-DC8D-4926-81CB-23FAD9AEC745}">
      <dgm:prSet phldrT="[Texto]" custT="1"/>
      <dgm:spPr/>
      <dgm:t>
        <a:bodyPr/>
        <a:lstStyle/>
        <a:p>
          <a:endParaRPr lang="es-ES" sz="2200" dirty="0"/>
        </a:p>
      </dgm:t>
    </dgm:pt>
    <dgm:pt modelId="{711ED637-9CE3-4258-BF5C-2917969A5C14}" type="parTrans" cxnId="{B152816C-D971-449A-9FA4-5A1BD5030025}">
      <dgm:prSet/>
      <dgm:spPr/>
      <dgm:t>
        <a:bodyPr/>
        <a:lstStyle/>
        <a:p>
          <a:endParaRPr lang="es-ES"/>
        </a:p>
      </dgm:t>
    </dgm:pt>
    <dgm:pt modelId="{CFADDD22-5F95-4C34-95B0-F02318DA2442}" type="sibTrans" cxnId="{B152816C-D971-449A-9FA4-5A1BD5030025}">
      <dgm:prSet/>
      <dgm:spPr/>
      <dgm:t>
        <a:bodyPr/>
        <a:lstStyle/>
        <a:p>
          <a:endParaRPr lang="es-ES"/>
        </a:p>
      </dgm:t>
    </dgm:pt>
    <dgm:pt modelId="{F3AE82A4-AE0D-4109-AA1C-4E6D67BC790D}">
      <dgm:prSet phldrT="[Texto]" custT="1"/>
      <dgm:spPr/>
      <dgm:t>
        <a:bodyPr/>
        <a:lstStyle/>
        <a:p>
          <a:endParaRPr lang="es-ES" sz="2200" dirty="0"/>
        </a:p>
      </dgm:t>
    </dgm:pt>
    <dgm:pt modelId="{366A5168-0A26-41D5-9EDE-E344695A9043}" type="parTrans" cxnId="{3A4973BF-048D-4E3A-8633-FA271338746D}">
      <dgm:prSet/>
      <dgm:spPr/>
      <dgm:t>
        <a:bodyPr/>
        <a:lstStyle/>
        <a:p>
          <a:endParaRPr lang="es-ES"/>
        </a:p>
      </dgm:t>
    </dgm:pt>
    <dgm:pt modelId="{090D1FA2-27F6-4EB5-A86D-72C017552BDC}" type="sibTrans" cxnId="{3A4973BF-048D-4E3A-8633-FA271338746D}">
      <dgm:prSet/>
      <dgm:spPr/>
      <dgm:t>
        <a:bodyPr/>
        <a:lstStyle/>
        <a:p>
          <a:endParaRPr lang="es-ES"/>
        </a:p>
      </dgm:t>
    </dgm:pt>
    <dgm:pt modelId="{6941F573-4F55-4153-8987-A3E881783FA4}">
      <dgm:prSet phldrT="[Texto]" custT="1"/>
      <dgm:spPr/>
      <dgm:t>
        <a:bodyPr/>
        <a:lstStyle/>
        <a:p>
          <a:endParaRPr lang="es-ES" sz="2400" dirty="0"/>
        </a:p>
      </dgm:t>
    </dgm:pt>
    <dgm:pt modelId="{7A6146DA-FFCB-4EBF-B317-010A8EE2A4CE}" type="parTrans" cxnId="{437281FE-6EBD-4A7C-BFA1-29660B64A9A3}">
      <dgm:prSet/>
      <dgm:spPr/>
      <dgm:t>
        <a:bodyPr/>
        <a:lstStyle/>
        <a:p>
          <a:endParaRPr lang="es-ES"/>
        </a:p>
      </dgm:t>
    </dgm:pt>
    <dgm:pt modelId="{C2A3C560-D7DA-46F5-87F3-0E415C4AFF50}" type="sibTrans" cxnId="{437281FE-6EBD-4A7C-BFA1-29660B64A9A3}">
      <dgm:prSet/>
      <dgm:spPr/>
      <dgm:t>
        <a:bodyPr/>
        <a:lstStyle/>
        <a:p>
          <a:endParaRPr lang="es-ES"/>
        </a:p>
      </dgm:t>
    </dgm:pt>
    <dgm:pt modelId="{5F4ED0FF-F93A-4CA1-99AD-E6C69079F9C1}">
      <dgm:prSet phldrT="[Texto]"/>
      <dgm:spPr/>
      <dgm:t>
        <a:bodyPr/>
        <a:lstStyle/>
        <a:p>
          <a:pPr algn="l"/>
          <a:endParaRPr lang="es-ES" dirty="0"/>
        </a:p>
      </dgm:t>
    </dgm:pt>
    <dgm:pt modelId="{E1FD88F4-5585-4EAE-BFD6-D29103019B53}" type="sibTrans" cxnId="{EE5E14E5-6B29-4537-87D6-358B28DDDAE3}">
      <dgm:prSet/>
      <dgm:spPr/>
      <dgm:t>
        <a:bodyPr/>
        <a:lstStyle/>
        <a:p>
          <a:endParaRPr lang="es-ES"/>
        </a:p>
      </dgm:t>
    </dgm:pt>
    <dgm:pt modelId="{EC595BB3-613F-4506-953D-5D80F6329178}" type="parTrans" cxnId="{EE5E14E5-6B29-4537-87D6-358B28DDDAE3}">
      <dgm:prSet/>
      <dgm:spPr/>
      <dgm:t>
        <a:bodyPr/>
        <a:lstStyle/>
        <a:p>
          <a:endParaRPr lang="es-ES"/>
        </a:p>
      </dgm:t>
    </dgm:pt>
    <dgm:pt modelId="{549CCA8D-89AE-4E38-90B5-543193F5ED2E}" type="pres">
      <dgm:prSet presAssocID="{6D91D2C8-8CC9-4A41-83E6-18438FBF9C9F}" presName="Name0" presStyleCnt="0">
        <dgm:presLayoutVars>
          <dgm:chMax val="7"/>
          <dgm:dir/>
          <dgm:animLvl val="lvl"/>
          <dgm:resizeHandles val="exact"/>
        </dgm:presLayoutVars>
      </dgm:prSet>
      <dgm:spPr/>
    </dgm:pt>
    <dgm:pt modelId="{1390D59E-3219-456B-B1B4-E18544E418AE}" type="pres">
      <dgm:prSet presAssocID="{EE726631-DC8D-4926-81CB-23FAD9AEC745}" presName="circle1" presStyleLbl="node1" presStyleIdx="0" presStyleCnt="3"/>
      <dgm:spPr/>
    </dgm:pt>
    <dgm:pt modelId="{D594EFD6-B8EC-4016-B1BE-31702490B84D}" type="pres">
      <dgm:prSet presAssocID="{EE726631-DC8D-4926-81CB-23FAD9AEC745}" presName="space" presStyleCnt="0"/>
      <dgm:spPr/>
    </dgm:pt>
    <dgm:pt modelId="{F8EF787A-BE0D-4942-972D-72205EEA135B}" type="pres">
      <dgm:prSet presAssocID="{EE726631-DC8D-4926-81CB-23FAD9AEC745}" presName="rect1" presStyleLbl="alignAcc1" presStyleIdx="0" presStyleCnt="3" custLinFactNeighborX="-342" custLinFactNeighborY="-959"/>
      <dgm:spPr/>
    </dgm:pt>
    <dgm:pt modelId="{C9AB369B-1D5D-43D2-AE91-B33F8AFAB69E}" type="pres">
      <dgm:prSet presAssocID="{F3AE82A4-AE0D-4109-AA1C-4E6D67BC790D}" presName="vertSpace2" presStyleLbl="node1" presStyleIdx="0" presStyleCnt="3"/>
      <dgm:spPr/>
    </dgm:pt>
    <dgm:pt modelId="{880A2D72-607C-4D48-8DE2-27F0B74C6399}" type="pres">
      <dgm:prSet presAssocID="{F3AE82A4-AE0D-4109-AA1C-4E6D67BC790D}" presName="circle2" presStyleLbl="node1" presStyleIdx="1" presStyleCnt="3"/>
      <dgm:spPr/>
    </dgm:pt>
    <dgm:pt modelId="{01C8AFFB-7553-482A-923E-95E431A5826B}" type="pres">
      <dgm:prSet presAssocID="{F3AE82A4-AE0D-4109-AA1C-4E6D67BC790D}" presName="rect2" presStyleLbl="alignAcc1" presStyleIdx="1" presStyleCnt="3" custLinFactNeighborX="-342" custLinFactNeighborY="-1123"/>
      <dgm:spPr/>
    </dgm:pt>
    <dgm:pt modelId="{E0745136-32BA-4388-9889-6FCFC801D97E}" type="pres">
      <dgm:prSet presAssocID="{6941F573-4F55-4153-8987-A3E881783FA4}" presName="vertSpace3" presStyleLbl="node1" presStyleIdx="1" presStyleCnt="3"/>
      <dgm:spPr/>
    </dgm:pt>
    <dgm:pt modelId="{5F3193D7-FAD9-4F26-9370-157F5F931BE3}" type="pres">
      <dgm:prSet presAssocID="{6941F573-4F55-4153-8987-A3E881783FA4}" presName="circle3" presStyleLbl="node1" presStyleIdx="2" presStyleCnt="3"/>
      <dgm:spPr/>
    </dgm:pt>
    <dgm:pt modelId="{DE73504A-1CA2-4D6E-8D00-9803016A2CC9}" type="pres">
      <dgm:prSet presAssocID="{6941F573-4F55-4153-8987-A3E881783FA4}" presName="rect3" presStyleLbl="alignAcc1" presStyleIdx="2" presStyleCnt="3" custLinFactNeighborX="-342" custLinFactNeighborY="3633"/>
      <dgm:spPr/>
    </dgm:pt>
    <dgm:pt modelId="{28F1DADD-943B-4643-B9E1-B315FB6202AC}" type="pres">
      <dgm:prSet presAssocID="{EE726631-DC8D-4926-81CB-23FAD9AEC745}" presName="rect1ParTx" presStyleLbl="alignAcc1" presStyleIdx="2" presStyleCnt="3">
        <dgm:presLayoutVars>
          <dgm:chMax val="1"/>
          <dgm:bulletEnabled val="1"/>
        </dgm:presLayoutVars>
      </dgm:prSet>
      <dgm:spPr/>
    </dgm:pt>
    <dgm:pt modelId="{0738425D-321F-45F3-8BC3-FCA849A5A5D3}" type="pres">
      <dgm:prSet presAssocID="{EE726631-DC8D-4926-81CB-23FAD9AEC745}" presName="rect1ChTx" presStyleLbl="alignAcc1" presStyleIdx="2" presStyleCnt="3">
        <dgm:presLayoutVars>
          <dgm:bulletEnabled val="1"/>
        </dgm:presLayoutVars>
      </dgm:prSet>
      <dgm:spPr/>
    </dgm:pt>
    <dgm:pt modelId="{DCCABB66-C82F-4F34-B498-1528BABCD33E}" type="pres">
      <dgm:prSet presAssocID="{F3AE82A4-AE0D-4109-AA1C-4E6D67BC790D}" presName="rect2ParTx" presStyleLbl="alignAcc1" presStyleIdx="2" presStyleCnt="3">
        <dgm:presLayoutVars>
          <dgm:chMax val="1"/>
          <dgm:bulletEnabled val="1"/>
        </dgm:presLayoutVars>
      </dgm:prSet>
      <dgm:spPr/>
    </dgm:pt>
    <dgm:pt modelId="{A1E73A16-88AC-428B-BE27-5BA5F916C22C}" type="pres">
      <dgm:prSet presAssocID="{F3AE82A4-AE0D-4109-AA1C-4E6D67BC790D}" presName="rect2ChTx" presStyleLbl="alignAcc1" presStyleIdx="2" presStyleCnt="3" custScaleX="100000">
        <dgm:presLayoutVars>
          <dgm:bulletEnabled val="1"/>
        </dgm:presLayoutVars>
      </dgm:prSet>
      <dgm:spPr/>
    </dgm:pt>
    <dgm:pt modelId="{574FFABA-3F93-46BE-B43E-2E8F075D266B}" type="pres">
      <dgm:prSet presAssocID="{6941F573-4F55-4153-8987-A3E881783FA4}" presName="rect3ParTx" presStyleLbl="alignAcc1" presStyleIdx="2" presStyleCnt="3">
        <dgm:presLayoutVars>
          <dgm:chMax val="1"/>
          <dgm:bulletEnabled val="1"/>
        </dgm:presLayoutVars>
      </dgm:prSet>
      <dgm:spPr/>
    </dgm:pt>
    <dgm:pt modelId="{0EE378B9-37C8-4C28-831D-67755E46D4DF}" type="pres">
      <dgm:prSet presAssocID="{6941F573-4F55-4153-8987-A3E881783FA4}" presName="rect3ChTx" presStyleLbl="alignAcc1" presStyleIdx="2" presStyleCnt="3">
        <dgm:presLayoutVars>
          <dgm:bulletEnabled val="1"/>
        </dgm:presLayoutVars>
      </dgm:prSet>
      <dgm:spPr/>
    </dgm:pt>
  </dgm:ptLst>
  <dgm:cxnLst>
    <dgm:cxn modelId="{F50A3500-DDC6-4FA7-B30D-11E88B040405}" type="presOf" srcId="{F3AE82A4-AE0D-4109-AA1C-4E6D67BC790D}" destId="{DCCABB66-C82F-4F34-B498-1528BABCD33E}" srcOrd="1" destOrd="0" presId="urn:microsoft.com/office/officeart/2005/8/layout/target3"/>
    <dgm:cxn modelId="{43549827-1B4B-4932-821A-2B3F4C33D67C}" type="presOf" srcId="{EE726631-DC8D-4926-81CB-23FAD9AEC745}" destId="{F8EF787A-BE0D-4942-972D-72205EEA135B}" srcOrd="0" destOrd="0" presId="urn:microsoft.com/office/officeart/2005/8/layout/target3"/>
    <dgm:cxn modelId="{74902037-C11A-4CA0-8EDB-B362E8477119}" type="presOf" srcId="{F3AE82A4-AE0D-4109-AA1C-4E6D67BC790D}" destId="{01C8AFFB-7553-482A-923E-95E431A5826B}" srcOrd="0" destOrd="0" presId="urn:microsoft.com/office/officeart/2005/8/layout/target3"/>
    <dgm:cxn modelId="{C62C6D38-0887-4959-BA8A-903A9D5D67B3}" type="presOf" srcId="{6D91D2C8-8CC9-4A41-83E6-18438FBF9C9F}" destId="{549CCA8D-89AE-4E38-90B5-543193F5ED2E}" srcOrd="0" destOrd="0" presId="urn:microsoft.com/office/officeart/2005/8/layout/target3"/>
    <dgm:cxn modelId="{9951CC5D-F3E4-482E-BE22-40B137537ED4}" type="presOf" srcId="{6941F573-4F55-4153-8987-A3E881783FA4}" destId="{DE73504A-1CA2-4D6E-8D00-9803016A2CC9}" srcOrd="0" destOrd="0" presId="urn:microsoft.com/office/officeart/2005/8/layout/target3"/>
    <dgm:cxn modelId="{E15C146B-47D7-49E4-90CF-5E3B32E01042}" type="presOf" srcId="{6941F573-4F55-4153-8987-A3E881783FA4}" destId="{574FFABA-3F93-46BE-B43E-2E8F075D266B}" srcOrd="1" destOrd="0" presId="urn:microsoft.com/office/officeart/2005/8/layout/target3"/>
    <dgm:cxn modelId="{B152816C-D971-449A-9FA4-5A1BD5030025}" srcId="{6D91D2C8-8CC9-4A41-83E6-18438FBF9C9F}" destId="{EE726631-DC8D-4926-81CB-23FAD9AEC745}" srcOrd="0" destOrd="0" parTransId="{711ED637-9CE3-4258-BF5C-2917969A5C14}" sibTransId="{CFADDD22-5F95-4C34-95B0-F02318DA2442}"/>
    <dgm:cxn modelId="{17DE3980-E586-4DC2-BD98-4652E01A6728}" type="presOf" srcId="{EE726631-DC8D-4926-81CB-23FAD9AEC745}" destId="{28F1DADD-943B-4643-B9E1-B315FB6202AC}" srcOrd="1" destOrd="0" presId="urn:microsoft.com/office/officeart/2005/8/layout/target3"/>
    <dgm:cxn modelId="{7458DD97-E29C-48A6-8734-1040AD5048C7}" type="presOf" srcId="{5F4ED0FF-F93A-4CA1-99AD-E6C69079F9C1}" destId="{0738425D-321F-45F3-8BC3-FCA849A5A5D3}" srcOrd="0" destOrd="0" presId="urn:microsoft.com/office/officeart/2005/8/layout/target3"/>
    <dgm:cxn modelId="{3A4973BF-048D-4E3A-8633-FA271338746D}" srcId="{6D91D2C8-8CC9-4A41-83E6-18438FBF9C9F}" destId="{F3AE82A4-AE0D-4109-AA1C-4E6D67BC790D}" srcOrd="1" destOrd="0" parTransId="{366A5168-0A26-41D5-9EDE-E344695A9043}" sibTransId="{090D1FA2-27F6-4EB5-A86D-72C017552BDC}"/>
    <dgm:cxn modelId="{EE5E14E5-6B29-4537-87D6-358B28DDDAE3}" srcId="{EE726631-DC8D-4926-81CB-23FAD9AEC745}" destId="{5F4ED0FF-F93A-4CA1-99AD-E6C69079F9C1}" srcOrd="0" destOrd="0" parTransId="{EC595BB3-613F-4506-953D-5D80F6329178}" sibTransId="{E1FD88F4-5585-4EAE-BFD6-D29103019B53}"/>
    <dgm:cxn modelId="{437281FE-6EBD-4A7C-BFA1-29660B64A9A3}" srcId="{6D91D2C8-8CC9-4A41-83E6-18438FBF9C9F}" destId="{6941F573-4F55-4153-8987-A3E881783FA4}" srcOrd="2" destOrd="0" parTransId="{7A6146DA-FFCB-4EBF-B317-010A8EE2A4CE}" sibTransId="{C2A3C560-D7DA-46F5-87F3-0E415C4AFF50}"/>
    <dgm:cxn modelId="{1FB9A30B-D054-4822-AB37-78F4B5FDA18A}" type="presParOf" srcId="{549CCA8D-89AE-4E38-90B5-543193F5ED2E}" destId="{1390D59E-3219-456B-B1B4-E18544E418AE}" srcOrd="0" destOrd="0" presId="urn:microsoft.com/office/officeart/2005/8/layout/target3"/>
    <dgm:cxn modelId="{2D2D0A19-35A7-4E08-BDC8-05EFA0BE100C}" type="presParOf" srcId="{549CCA8D-89AE-4E38-90B5-543193F5ED2E}" destId="{D594EFD6-B8EC-4016-B1BE-31702490B84D}" srcOrd="1" destOrd="0" presId="urn:microsoft.com/office/officeart/2005/8/layout/target3"/>
    <dgm:cxn modelId="{9415D70D-68E4-4944-845C-86FAC6139977}" type="presParOf" srcId="{549CCA8D-89AE-4E38-90B5-543193F5ED2E}" destId="{F8EF787A-BE0D-4942-972D-72205EEA135B}" srcOrd="2" destOrd="0" presId="urn:microsoft.com/office/officeart/2005/8/layout/target3"/>
    <dgm:cxn modelId="{CCAA658D-67FA-4C68-A686-EDADECB3C70C}" type="presParOf" srcId="{549CCA8D-89AE-4E38-90B5-543193F5ED2E}" destId="{C9AB369B-1D5D-43D2-AE91-B33F8AFAB69E}" srcOrd="3" destOrd="0" presId="urn:microsoft.com/office/officeart/2005/8/layout/target3"/>
    <dgm:cxn modelId="{7E86DE33-AEF9-4052-887A-F44AA59CF9FD}" type="presParOf" srcId="{549CCA8D-89AE-4E38-90B5-543193F5ED2E}" destId="{880A2D72-607C-4D48-8DE2-27F0B74C6399}" srcOrd="4" destOrd="0" presId="urn:microsoft.com/office/officeart/2005/8/layout/target3"/>
    <dgm:cxn modelId="{A4C143AD-9DFB-4540-A8DA-98FF7441A5DC}" type="presParOf" srcId="{549CCA8D-89AE-4E38-90B5-543193F5ED2E}" destId="{01C8AFFB-7553-482A-923E-95E431A5826B}" srcOrd="5" destOrd="0" presId="urn:microsoft.com/office/officeart/2005/8/layout/target3"/>
    <dgm:cxn modelId="{E09B389E-DC88-4CD7-84EC-84706B4E320B}" type="presParOf" srcId="{549CCA8D-89AE-4E38-90B5-543193F5ED2E}" destId="{E0745136-32BA-4388-9889-6FCFC801D97E}" srcOrd="6" destOrd="0" presId="urn:microsoft.com/office/officeart/2005/8/layout/target3"/>
    <dgm:cxn modelId="{3FD5628A-4D73-4037-A226-16BF894D15E1}" type="presParOf" srcId="{549CCA8D-89AE-4E38-90B5-543193F5ED2E}" destId="{5F3193D7-FAD9-4F26-9370-157F5F931BE3}" srcOrd="7" destOrd="0" presId="urn:microsoft.com/office/officeart/2005/8/layout/target3"/>
    <dgm:cxn modelId="{A02009E1-C3BB-43EB-8702-EE673033F3F6}" type="presParOf" srcId="{549CCA8D-89AE-4E38-90B5-543193F5ED2E}" destId="{DE73504A-1CA2-4D6E-8D00-9803016A2CC9}" srcOrd="8" destOrd="0" presId="urn:microsoft.com/office/officeart/2005/8/layout/target3"/>
    <dgm:cxn modelId="{EA26163E-B98C-4D87-A198-BAE8B9F589D3}" type="presParOf" srcId="{549CCA8D-89AE-4E38-90B5-543193F5ED2E}" destId="{28F1DADD-943B-4643-B9E1-B315FB6202AC}" srcOrd="9" destOrd="0" presId="urn:microsoft.com/office/officeart/2005/8/layout/target3"/>
    <dgm:cxn modelId="{F2985A67-50D1-4477-96F0-CB5E6D8A06DB}" type="presParOf" srcId="{549CCA8D-89AE-4E38-90B5-543193F5ED2E}" destId="{0738425D-321F-45F3-8BC3-FCA849A5A5D3}" srcOrd="10" destOrd="0" presId="urn:microsoft.com/office/officeart/2005/8/layout/target3"/>
    <dgm:cxn modelId="{6115B89E-76AF-488F-B3C8-9D5E96E05ADF}" type="presParOf" srcId="{549CCA8D-89AE-4E38-90B5-543193F5ED2E}" destId="{DCCABB66-C82F-4F34-B498-1528BABCD33E}" srcOrd="11" destOrd="0" presId="urn:microsoft.com/office/officeart/2005/8/layout/target3"/>
    <dgm:cxn modelId="{E410B6F9-4A4C-4170-B41D-1929C72FC6B0}" type="presParOf" srcId="{549CCA8D-89AE-4E38-90B5-543193F5ED2E}" destId="{A1E73A16-88AC-428B-BE27-5BA5F916C22C}" srcOrd="12" destOrd="0" presId="urn:microsoft.com/office/officeart/2005/8/layout/target3"/>
    <dgm:cxn modelId="{D41082E4-0E8B-4CB0-984B-999673CF801B}" type="presParOf" srcId="{549CCA8D-89AE-4E38-90B5-543193F5ED2E}" destId="{574FFABA-3F93-46BE-B43E-2E8F075D266B}" srcOrd="13" destOrd="0" presId="urn:microsoft.com/office/officeart/2005/8/layout/target3"/>
    <dgm:cxn modelId="{E62CCBB2-C758-4F10-94C8-7EE217E7C308}" type="presParOf" srcId="{549CCA8D-89AE-4E38-90B5-543193F5ED2E}" destId="{0EE378B9-37C8-4C28-831D-67755E46D4DF}"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38EDF-500A-46E3-9A69-B62D87F859E3}">
      <dsp:nvSpPr>
        <dsp:cNvPr id="0" name=""/>
        <dsp:cNvSpPr/>
      </dsp:nvSpPr>
      <dsp:spPr>
        <a:xfrm>
          <a:off x="0" y="180020"/>
          <a:ext cx="7812868" cy="10448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El diccionario de la Real Academia Española de la lengua, describe el término </a:t>
          </a:r>
          <a:r>
            <a:rPr lang="es-ES" sz="1800" b="1" kern="1200" dirty="0"/>
            <a:t>Mercado </a:t>
          </a:r>
          <a:r>
            <a:rPr lang="es-ES" sz="1800" kern="1200" dirty="0"/>
            <a:t>como “4. </a:t>
          </a:r>
          <a:r>
            <a:rPr lang="es-ES" sz="1800" i="1" kern="1200" dirty="0"/>
            <a:t>conjunto de actividades realizadas libremente por los agentes económicos sin intervención del poder público” .</a:t>
          </a:r>
          <a:endParaRPr lang="es-ES" sz="1800" kern="1200" dirty="0"/>
        </a:p>
      </dsp:txBody>
      <dsp:txXfrm>
        <a:off x="51003" y="231023"/>
        <a:ext cx="7710862" cy="942803"/>
      </dsp:txXfrm>
    </dsp:sp>
    <dsp:sp modelId="{326ABA74-55BF-47F4-BCF9-45732420204E}">
      <dsp:nvSpPr>
        <dsp:cNvPr id="0" name=""/>
        <dsp:cNvSpPr/>
      </dsp:nvSpPr>
      <dsp:spPr>
        <a:xfrm>
          <a:off x="0" y="1232300"/>
          <a:ext cx="7812868"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059"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s-ES" sz="1400" kern="1200" dirty="0"/>
        </a:p>
      </dsp:txBody>
      <dsp:txXfrm>
        <a:off x="0" y="1232300"/>
        <a:ext cx="7812868" cy="314640"/>
      </dsp:txXfrm>
    </dsp:sp>
    <dsp:sp modelId="{5B22A3F0-13B4-424C-B066-937721589383}">
      <dsp:nvSpPr>
        <dsp:cNvPr id="0" name=""/>
        <dsp:cNvSpPr/>
      </dsp:nvSpPr>
      <dsp:spPr>
        <a:xfrm>
          <a:off x="0" y="1476164"/>
          <a:ext cx="7812868" cy="78432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“5. C</a:t>
          </a:r>
          <a:r>
            <a:rPr lang="es-ES" sz="1800" i="1" kern="1200" dirty="0"/>
            <a:t>onjunto de operaciones comerciales que afectan a un determinado sector de bienes” .</a:t>
          </a:r>
          <a:endParaRPr lang="es-ES" sz="1800" kern="1200" dirty="0"/>
        </a:p>
      </dsp:txBody>
      <dsp:txXfrm>
        <a:off x="38288" y="1514452"/>
        <a:ext cx="7736292" cy="707752"/>
      </dsp:txXfrm>
    </dsp:sp>
    <dsp:sp modelId="{3937246B-53FC-47F4-BAF2-2B3760DD13E0}">
      <dsp:nvSpPr>
        <dsp:cNvPr id="0" name=""/>
        <dsp:cNvSpPr/>
      </dsp:nvSpPr>
      <dsp:spPr>
        <a:xfrm>
          <a:off x="0" y="2331268"/>
          <a:ext cx="7812868"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059"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s-ES" sz="1400" kern="1200" dirty="0"/>
        </a:p>
      </dsp:txBody>
      <dsp:txXfrm>
        <a:off x="0" y="2331268"/>
        <a:ext cx="7812868" cy="314640"/>
      </dsp:txXfrm>
    </dsp:sp>
    <dsp:sp modelId="{CFE6C113-B340-48C6-91CA-FDF2258CEFAF}">
      <dsp:nvSpPr>
        <dsp:cNvPr id="0" name=""/>
        <dsp:cNvSpPr/>
      </dsp:nvSpPr>
      <dsp:spPr>
        <a:xfrm>
          <a:off x="0" y="2556281"/>
          <a:ext cx="7812868" cy="7228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“7. C</a:t>
          </a:r>
          <a:r>
            <a:rPr lang="es-ES" sz="1800" i="1" kern="1200" dirty="0"/>
            <a:t>onjunto de consumidores capaces de comprar un producto o servicio.”</a:t>
          </a:r>
          <a:endParaRPr lang="es-ES" sz="1800" kern="1200" dirty="0"/>
        </a:p>
      </dsp:txBody>
      <dsp:txXfrm>
        <a:off x="35289" y="2591570"/>
        <a:ext cx="7742290" cy="652315"/>
      </dsp:txXfrm>
    </dsp:sp>
    <dsp:sp modelId="{44EF9DB1-5719-4721-B2F5-9FFB3E1D1FDE}">
      <dsp:nvSpPr>
        <dsp:cNvPr id="0" name=""/>
        <dsp:cNvSpPr/>
      </dsp:nvSpPr>
      <dsp:spPr>
        <a:xfrm>
          <a:off x="0" y="3564397"/>
          <a:ext cx="7812868" cy="70946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“8. </a:t>
          </a:r>
          <a:r>
            <a:rPr lang="es-ES" sz="1800" i="1" kern="1200" dirty="0"/>
            <a:t>Estado y evolución de la oferta y la demanda en un sector económico dado.”</a:t>
          </a:r>
          <a:endParaRPr lang="es-ES" sz="1800" kern="1200" dirty="0"/>
        </a:p>
      </dsp:txBody>
      <dsp:txXfrm>
        <a:off x="34633" y="3599030"/>
        <a:ext cx="7743602" cy="640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606F9-1FE1-4059-8FDF-2DFCE36C76BC}">
      <dsp:nvSpPr>
        <dsp:cNvPr id="0" name=""/>
        <dsp:cNvSpPr/>
      </dsp:nvSpPr>
      <dsp:spPr>
        <a:xfrm>
          <a:off x="619440" y="2355"/>
          <a:ext cx="1929470" cy="87633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ES" sz="1800" b="1" kern="1200" dirty="0"/>
            <a:t>Idea/Problema</a:t>
          </a:r>
        </a:p>
      </dsp:txBody>
      <dsp:txXfrm>
        <a:off x="645107" y="28022"/>
        <a:ext cx="1878136" cy="824997"/>
      </dsp:txXfrm>
    </dsp:sp>
    <dsp:sp modelId="{1A41E45B-5631-4E4B-B422-6B60C663FA7B}">
      <dsp:nvSpPr>
        <dsp:cNvPr id="0" name=""/>
        <dsp:cNvSpPr/>
      </dsp:nvSpPr>
      <dsp:spPr>
        <a:xfrm rot="5400000">
          <a:off x="1419863" y="900595"/>
          <a:ext cx="328624" cy="39434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5400000">
        <a:off x="1465871" y="933458"/>
        <a:ext cx="236609" cy="230037"/>
      </dsp:txXfrm>
    </dsp:sp>
    <dsp:sp modelId="{7151601B-FE2E-4BE5-8F69-A88CC7C8D574}">
      <dsp:nvSpPr>
        <dsp:cNvPr id="0" name=""/>
        <dsp:cNvSpPr/>
      </dsp:nvSpPr>
      <dsp:spPr>
        <a:xfrm>
          <a:off x="619440" y="1316853"/>
          <a:ext cx="1929470" cy="87633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ES" sz="1800" b="1" kern="1200" dirty="0"/>
            <a:t>Segmento/Cliente</a:t>
          </a:r>
        </a:p>
      </dsp:txBody>
      <dsp:txXfrm>
        <a:off x="645107" y="1342520"/>
        <a:ext cx="1878136" cy="824997"/>
      </dsp:txXfrm>
    </dsp:sp>
    <dsp:sp modelId="{7ED2573A-D996-48F5-8FA4-C08D0EDC8FE7}">
      <dsp:nvSpPr>
        <dsp:cNvPr id="0" name=""/>
        <dsp:cNvSpPr/>
      </dsp:nvSpPr>
      <dsp:spPr>
        <a:xfrm rot="5400000">
          <a:off x="1419863" y="2215093"/>
          <a:ext cx="328624" cy="39434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5400000">
        <a:off x="1465871" y="2247956"/>
        <a:ext cx="236609" cy="230037"/>
      </dsp:txXfrm>
    </dsp:sp>
    <dsp:sp modelId="{647D2724-69F4-4689-8292-4E61BB2AD74B}">
      <dsp:nvSpPr>
        <dsp:cNvPr id="0" name=""/>
        <dsp:cNvSpPr/>
      </dsp:nvSpPr>
      <dsp:spPr>
        <a:xfrm>
          <a:off x="619440" y="2631350"/>
          <a:ext cx="1929470" cy="87633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ES" sz="1800" b="1" kern="1200" dirty="0"/>
            <a:t>Tamaño y Tipo de Mercado</a:t>
          </a:r>
        </a:p>
      </dsp:txBody>
      <dsp:txXfrm>
        <a:off x="645107" y="2657017"/>
        <a:ext cx="1878136" cy="824997"/>
      </dsp:txXfrm>
    </dsp:sp>
    <dsp:sp modelId="{632AB838-7056-4B91-8EEC-8AA038E06BD2}">
      <dsp:nvSpPr>
        <dsp:cNvPr id="0" name=""/>
        <dsp:cNvSpPr/>
      </dsp:nvSpPr>
      <dsp:spPr>
        <a:xfrm rot="5400000">
          <a:off x="1419863" y="3529590"/>
          <a:ext cx="328624" cy="39434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5400000">
        <a:off x="1465871" y="3562453"/>
        <a:ext cx="236609" cy="230037"/>
      </dsp:txXfrm>
    </dsp:sp>
    <dsp:sp modelId="{C314E923-F7FE-400D-9B48-659EEF15231D}">
      <dsp:nvSpPr>
        <dsp:cNvPr id="0" name=""/>
        <dsp:cNvSpPr/>
      </dsp:nvSpPr>
      <dsp:spPr>
        <a:xfrm>
          <a:off x="619440" y="3945848"/>
          <a:ext cx="1929470" cy="87633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ES" sz="1800" b="1" kern="1200" dirty="0" err="1"/>
            <a:t>Customer</a:t>
          </a:r>
          <a:r>
            <a:rPr lang="es-ES" sz="1800" kern="1200" dirty="0"/>
            <a:t> </a:t>
          </a:r>
          <a:r>
            <a:rPr lang="es-ES" sz="1800" b="1" kern="1200" dirty="0" err="1"/>
            <a:t>Development</a:t>
          </a:r>
          <a:endParaRPr lang="es-ES" sz="1800" b="1" kern="1200" dirty="0"/>
        </a:p>
      </dsp:txBody>
      <dsp:txXfrm>
        <a:off x="645107" y="3971515"/>
        <a:ext cx="1878136" cy="824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0D59E-3219-456B-B1B4-E18544E418AE}">
      <dsp:nvSpPr>
        <dsp:cNvPr id="0" name=""/>
        <dsp:cNvSpPr/>
      </dsp:nvSpPr>
      <dsp:spPr>
        <a:xfrm>
          <a:off x="0" y="731378"/>
          <a:ext cx="3937843" cy="3937843"/>
        </a:xfrm>
        <a:prstGeom prst="pie">
          <a:avLst>
            <a:gd name="adj1" fmla="val 5400000"/>
            <a:gd name="adj2" fmla="val 1620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EF787A-BE0D-4942-972D-72205EEA135B}">
      <dsp:nvSpPr>
        <dsp:cNvPr id="0" name=""/>
        <dsp:cNvSpPr/>
      </dsp:nvSpPr>
      <dsp:spPr>
        <a:xfrm>
          <a:off x="1953209" y="693614"/>
          <a:ext cx="4594150" cy="3937843"/>
        </a:xfrm>
        <a:prstGeom prst="rect">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S" sz="2200" kern="1200" dirty="0"/>
        </a:p>
      </dsp:txBody>
      <dsp:txXfrm>
        <a:off x="1953209" y="693614"/>
        <a:ext cx="2297075" cy="1181355"/>
      </dsp:txXfrm>
    </dsp:sp>
    <dsp:sp modelId="{880A2D72-607C-4D48-8DE2-27F0B74C6399}">
      <dsp:nvSpPr>
        <dsp:cNvPr id="0" name=""/>
        <dsp:cNvSpPr/>
      </dsp:nvSpPr>
      <dsp:spPr>
        <a:xfrm>
          <a:off x="689123" y="1912733"/>
          <a:ext cx="2559595" cy="2559595"/>
        </a:xfrm>
        <a:prstGeom prst="pie">
          <a:avLst>
            <a:gd name="adj1" fmla="val 5400000"/>
            <a:gd name="adj2" fmla="val 16200000"/>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C8AFFB-7553-482A-923E-95E431A5826B}">
      <dsp:nvSpPr>
        <dsp:cNvPr id="0" name=""/>
        <dsp:cNvSpPr/>
      </dsp:nvSpPr>
      <dsp:spPr>
        <a:xfrm>
          <a:off x="1953209" y="1883989"/>
          <a:ext cx="4594150" cy="2559595"/>
        </a:xfrm>
        <a:prstGeom prst="rect">
          <a:avLst/>
        </a:prstGeom>
        <a:solidFill>
          <a:schemeClr val="lt1">
            <a:alpha val="90000"/>
            <a:hueOff val="0"/>
            <a:satOff val="0"/>
            <a:lumOff val="0"/>
            <a:alphaOff val="0"/>
          </a:schemeClr>
        </a:solidFill>
        <a:ln w="25400" cap="flat" cmpd="sng" algn="ctr">
          <a:solidFill>
            <a:schemeClr val="accent1">
              <a:shade val="80000"/>
              <a:hueOff val="153123"/>
              <a:satOff val="-2196"/>
              <a:lumOff val="128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S" sz="2200" kern="1200" dirty="0"/>
        </a:p>
      </dsp:txBody>
      <dsp:txXfrm>
        <a:off x="1953209" y="1883989"/>
        <a:ext cx="2297075" cy="1181351"/>
      </dsp:txXfrm>
    </dsp:sp>
    <dsp:sp modelId="{5F3193D7-FAD9-4F26-9370-157F5F931BE3}">
      <dsp:nvSpPr>
        <dsp:cNvPr id="0" name=""/>
        <dsp:cNvSpPr/>
      </dsp:nvSpPr>
      <dsp:spPr>
        <a:xfrm>
          <a:off x="1378245" y="3094085"/>
          <a:ext cx="1181351" cy="1181351"/>
        </a:xfrm>
        <a:prstGeom prst="pie">
          <a:avLst>
            <a:gd name="adj1" fmla="val 5400000"/>
            <a:gd name="adj2" fmla="val 16200000"/>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73504A-1CA2-4D6E-8D00-9803016A2CC9}">
      <dsp:nvSpPr>
        <dsp:cNvPr id="0" name=""/>
        <dsp:cNvSpPr/>
      </dsp:nvSpPr>
      <dsp:spPr>
        <a:xfrm>
          <a:off x="1953209" y="3137004"/>
          <a:ext cx="4594150" cy="1181351"/>
        </a:xfrm>
        <a:prstGeom prst="rect">
          <a:avLst/>
        </a:prstGeom>
        <a:solidFill>
          <a:schemeClr val="lt1">
            <a:alpha val="90000"/>
            <a:hueOff val="0"/>
            <a:satOff val="0"/>
            <a:lumOff val="0"/>
            <a:alphaOff val="0"/>
          </a:schemeClr>
        </a:solidFill>
        <a:ln w="25400" cap="flat" cmpd="sng" algn="ctr">
          <a:solidFill>
            <a:schemeClr val="accent1">
              <a:shade val="80000"/>
              <a:hueOff val="306246"/>
              <a:satOff val="-4392"/>
              <a:lumOff val="256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s-ES" sz="2400" kern="1200" dirty="0"/>
        </a:p>
      </dsp:txBody>
      <dsp:txXfrm>
        <a:off x="1953209" y="3137004"/>
        <a:ext cx="2297075" cy="1181351"/>
      </dsp:txXfrm>
    </dsp:sp>
    <dsp:sp modelId="{0738425D-321F-45F3-8BC3-FCA849A5A5D3}">
      <dsp:nvSpPr>
        <dsp:cNvPr id="0" name=""/>
        <dsp:cNvSpPr/>
      </dsp:nvSpPr>
      <dsp:spPr>
        <a:xfrm>
          <a:off x="4265996" y="731378"/>
          <a:ext cx="2297075" cy="118135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285750" lvl="1" indent="-285750" algn="l" defTabSz="2400300">
            <a:lnSpc>
              <a:spcPct val="90000"/>
            </a:lnSpc>
            <a:spcBef>
              <a:spcPct val="0"/>
            </a:spcBef>
            <a:spcAft>
              <a:spcPct val="15000"/>
            </a:spcAft>
            <a:buChar char="•"/>
          </a:pPr>
          <a:endParaRPr lang="es-ES" sz="5400" kern="1200" dirty="0"/>
        </a:p>
      </dsp:txBody>
      <dsp:txXfrm>
        <a:off x="4265996" y="731378"/>
        <a:ext cx="2297075" cy="11813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8A5937-5A69-4761-975C-57C7890258C9}" type="datetimeFigureOut">
              <a:rPr lang="es-ES" smtClean="0"/>
              <a:pPr/>
              <a:t>01/06/2021</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99F35A-B94A-40C4-9DDD-F0E7F480E873}" type="slidenum">
              <a:rPr lang="es-ES" smtClean="0"/>
              <a:pPr/>
              <a:t>‹Nº›</a:t>
            </a:fld>
            <a:endParaRPr lang="es-E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65BEA-3E41-4595-9958-C881DD96E967}" type="datetimeFigureOut">
              <a:rPr lang="es-ES" smtClean="0"/>
              <a:pPr/>
              <a:t>01/06/2021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C3DAA9-6C6A-43E6-9ADC-B36BB65B9100}" type="slidenum">
              <a:rPr lang="es-ES" smtClean="0"/>
              <a:pPr/>
              <a:t>‹Nº›</a:t>
            </a:fld>
            <a:endParaRPr lang="es-ES"/>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9C3DAA9-6C6A-43E6-9ADC-B36BB65B9100}" type="slidenum">
              <a:rPr lang="es-ES" smtClean="0"/>
              <a:pPr/>
              <a:t>1</a:t>
            </a:fld>
            <a:endParaRPr lang="es-ES"/>
          </a:p>
        </p:txBody>
      </p:sp>
      <p:sp>
        <p:nvSpPr>
          <p:cNvPr id="5" name="4 Marcador de encabezado"/>
          <p:cNvSpPr>
            <a:spLocks noGrp="1"/>
          </p:cNvSpPr>
          <p:nvPr>
            <p:ph type="hdr" sz="quarter" idx="1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325E15B-7167-40FD-A901-F96BF9D252C7}" type="datetimeFigureOut">
              <a:rPr lang="es-ES" smtClean="0"/>
              <a:pPr/>
              <a:t>01/06/2021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916DB9-3FB9-42C1-85E7-555F29AFBD77}"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325E15B-7167-40FD-A901-F96BF9D252C7}" type="datetimeFigureOut">
              <a:rPr lang="es-ES" smtClean="0"/>
              <a:pPr/>
              <a:t>01/06/2021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916DB9-3FB9-42C1-85E7-555F29AFBD7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325E15B-7167-40FD-A901-F96BF9D252C7}" type="datetimeFigureOut">
              <a:rPr lang="es-ES" smtClean="0"/>
              <a:pPr/>
              <a:t>01/06/2021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916DB9-3FB9-42C1-85E7-555F29AFBD7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325E15B-7167-40FD-A901-F96BF9D252C7}" type="datetimeFigureOut">
              <a:rPr lang="es-ES" smtClean="0"/>
              <a:pPr/>
              <a:t>01/06/2021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916DB9-3FB9-42C1-85E7-555F29AFBD77}"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325E15B-7167-40FD-A901-F96BF9D252C7}" type="datetimeFigureOut">
              <a:rPr lang="es-ES" smtClean="0"/>
              <a:pPr/>
              <a:t>01/06/2021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916DB9-3FB9-42C1-85E7-555F29AFBD77}"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325E15B-7167-40FD-A901-F96BF9D252C7}" type="datetimeFigureOut">
              <a:rPr lang="es-ES" smtClean="0"/>
              <a:pPr/>
              <a:t>01/06/2021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916DB9-3FB9-42C1-85E7-555F29AFBD77}"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325E15B-7167-40FD-A901-F96BF9D252C7}" type="datetimeFigureOut">
              <a:rPr lang="es-ES" smtClean="0"/>
              <a:pPr/>
              <a:t>01/06/2021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6916DB9-3FB9-42C1-85E7-555F29AFBD77}"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325E15B-7167-40FD-A901-F96BF9D252C7}" type="datetimeFigureOut">
              <a:rPr lang="es-ES" smtClean="0"/>
              <a:pPr/>
              <a:t>01/06/2021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6916DB9-3FB9-42C1-85E7-555F29AFBD77}"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325E15B-7167-40FD-A901-F96BF9D252C7}" type="datetimeFigureOut">
              <a:rPr lang="es-ES" smtClean="0"/>
              <a:pPr/>
              <a:t>01/06/2021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6916DB9-3FB9-42C1-85E7-555F29AFBD7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325E15B-7167-40FD-A901-F96BF9D252C7}" type="datetimeFigureOut">
              <a:rPr lang="es-ES" smtClean="0"/>
              <a:pPr/>
              <a:t>01/06/2021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916DB9-3FB9-42C1-85E7-555F29AFBD77}"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325E15B-7167-40FD-A901-F96BF9D252C7}" type="datetimeFigureOut">
              <a:rPr lang="es-ES" smtClean="0"/>
              <a:pPr/>
              <a:t>01/06/2021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916DB9-3FB9-42C1-85E7-555F29AFBD77}"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5E15B-7167-40FD-A901-F96BF9D252C7}" type="datetimeFigureOut">
              <a:rPr lang="es-ES" smtClean="0"/>
              <a:pPr/>
              <a:t>01/06/2021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16DB9-3FB9-42C1-85E7-555F29AFBD7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ine.e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advenio.es/el-tamano-de-mercado-si-que-importa/" TargetMode="External"/><Relationship Id="rId2" Type="http://schemas.openxmlformats.org/officeDocument/2006/relationships/hyperlink" Target="http://javiermegias.com/blog/2014/03/calcular-tamano-mercado-tam-sam-som/"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980728"/>
            <a:ext cx="7920880" cy="1224136"/>
          </a:xfrm>
        </p:spPr>
        <p:txBody>
          <a:bodyPr>
            <a:noAutofit/>
          </a:bodyPr>
          <a:lstStyle/>
          <a:p>
            <a:r>
              <a:rPr lang="es-ES" sz="4000" b="1" dirty="0">
                <a:solidFill>
                  <a:srgbClr val="C00000"/>
                </a:solidFill>
              </a:rPr>
              <a:t>Valoración de Tamaños de Mercado</a:t>
            </a:r>
            <a:br>
              <a:rPr lang="es-ES" sz="4000" b="1" dirty="0">
                <a:solidFill>
                  <a:srgbClr val="C00000"/>
                </a:solidFill>
              </a:rPr>
            </a:br>
            <a:r>
              <a:rPr lang="es-ES" sz="3600" dirty="0">
                <a:solidFill>
                  <a:srgbClr val="C00000"/>
                </a:solidFill>
              </a:rPr>
              <a:t>Enfoques TAM, SAM y SOM</a:t>
            </a:r>
          </a:p>
        </p:txBody>
      </p:sp>
      <p:pic>
        <p:nvPicPr>
          <p:cNvPr id="5" name="Picture 2" descr="C:\Documents and Settings\rruiz\Escritorio\Imagenes tamaños de mercado\matrioshka-1631194_1920.jpg"/>
          <p:cNvPicPr>
            <a:picLocks noGrp="1" noChangeAspect="1" noChangeArrowheads="1"/>
          </p:cNvPicPr>
          <p:nvPr>
            <p:ph idx="1"/>
          </p:nvPr>
        </p:nvPicPr>
        <p:blipFill>
          <a:blip r:embed="rId3" cstate="print"/>
          <a:srcRect l="13087" t="20005" r="37695" b="13447"/>
          <a:stretch>
            <a:fillRect/>
          </a:stretch>
        </p:blipFill>
        <p:spPr bwMode="auto">
          <a:xfrm>
            <a:off x="2491769" y="2348880"/>
            <a:ext cx="4160462" cy="3744416"/>
          </a:xfrm>
          <a:prstGeom prst="rect">
            <a:avLst/>
          </a:prstGeom>
          <a:noFill/>
        </p:spPr>
      </p:pic>
      <p:pic>
        <p:nvPicPr>
          <p:cNvPr id="1026" name="Picture 2" descr="LOGO AE-CEFTA (v"/>
          <p:cNvPicPr>
            <a:picLocks noChangeAspect="1" noChangeArrowheads="1"/>
          </p:cNvPicPr>
          <p:nvPr/>
        </p:nvPicPr>
        <p:blipFill>
          <a:blip r:embed="rId4" cstate="print"/>
          <a:srcRect/>
          <a:stretch>
            <a:fillRect/>
          </a:stretch>
        </p:blipFill>
        <p:spPr bwMode="auto">
          <a:xfrm>
            <a:off x="395536" y="260648"/>
            <a:ext cx="3524250" cy="6762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5076056" y="1340768"/>
          <a:ext cx="316835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467544" y="1556792"/>
            <a:ext cx="3744416" cy="3570208"/>
          </a:xfrm>
          <a:prstGeom prst="rect">
            <a:avLst/>
          </a:prstGeom>
          <a:noFill/>
        </p:spPr>
        <p:txBody>
          <a:bodyPr wrap="square" rtlCol="0">
            <a:spAutoFit/>
          </a:bodyPr>
          <a:lstStyle/>
          <a:p>
            <a:r>
              <a:rPr lang="es-ES" sz="3400" b="1" dirty="0">
                <a:solidFill>
                  <a:schemeClr val="accent1">
                    <a:lumMod val="75000"/>
                  </a:schemeClr>
                </a:solidFill>
              </a:rPr>
              <a:t>PROCESO A SEGUIR</a:t>
            </a:r>
          </a:p>
          <a:p>
            <a:endParaRPr lang="es-ES" b="1" dirty="0">
              <a:solidFill>
                <a:schemeClr val="accent1">
                  <a:lumMod val="75000"/>
                </a:schemeClr>
              </a:solidFill>
            </a:endParaRPr>
          </a:p>
          <a:p>
            <a:r>
              <a:rPr lang="es-ES" sz="2600" b="1" dirty="0"/>
              <a:t>En el diagrama de flujo observamos el proceso.</a:t>
            </a:r>
          </a:p>
          <a:p>
            <a:endParaRPr lang="es-ES" sz="2600" b="1" dirty="0"/>
          </a:p>
          <a:p>
            <a:r>
              <a:rPr lang="es-ES" sz="2600" b="1" dirty="0"/>
              <a:t>Se trata de entender la importancia del tamaño de mercado.</a:t>
            </a:r>
          </a:p>
          <a:p>
            <a:endParaRPr lang="es-ES" dirty="0"/>
          </a:p>
        </p:txBody>
      </p:sp>
      <p:sp>
        <p:nvSpPr>
          <p:cNvPr id="13" name="12 Elipse"/>
          <p:cNvSpPr/>
          <p:nvPr/>
        </p:nvSpPr>
        <p:spPr>
          <a:xfrm>
            <a:off x="5220072" y="3861048"/>
            <a:ext cx="2664296" cy="11521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2" descr="LOGO AE-CEFTA (v"/>
          <p:cNvPicPr>
            <a:picLocks noChangeAspect="1" noChangeArrowheads="1"/>
          </p:cNvPicPr>
          <p:nvPr/>
        </p:nvPicPr>
        <p:blipFill>
          <a:blip r:embed="rId7"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0" y="1916832"/>
            <a:ext cx="4114800" cy="3960439"/>
          </a:xfrm>
        </p:spPr>
        <p:txBody>
          <a:bodyPr>
            <a:normAutofit fontScale="40000" lnSpcReduction="20000"/>
          </a:bodyPr>
          <a:lstStyle/>
          <a:p>
            <a:pPr marL="0">
              <a:buNone/>
            </a:pPr>
            <a:r>
              <a:rPr lang="es-ES" sz="6300" dirty="0">
                <a:solidFill>
                  <a:schemeClr val="accent2">
                    <a:lumMod val="75000"/>
                  </a:schemeClr>
                </a:solidFill>
              </a:rPr>
              <a:t>El tamaño de mercado es una variable clave para comprender el potencial de un proyecto y su posible recorrido, además de ser un dato decisivo a hora de encontrar inversores.</a:t>
            </a:r>
          </a:p>
          <a:p>
            <a:pPr marL="0">
              <a:buNone/>
            </a:pPr>
            <a:endParaRPr lang="es-ES" sz="6300" dirty="0">
              <a:solidFill>
                <a:schemeClr val="accent2">
                  <a:lumMod val="75000"/>
                </a:schemeClr>
              </a:solidFill>
            </a:endParaRPr>
          </a:p>
          <a:p>
            <a:pPr marL="0">
              <a:buNone/>
            </a:pPr>
            <a:r>
              <a:rPr lang="es-ES" sz="6300" dirty="0">
                <a:solidFill>
                  <a:schemeClr val="accent2">
                    <a:lumMod val="75000"/>
                  </a:schemeClr>
                </a:solidFill>
              </a:rPr>
              <a:t>Tres son los indicadores sobre los que se centra el análisis del tamaño de mercado: </a:t>
            </a:r>
            <a:r>
              <a:rPr lang="es-ES" sz="6300" b="1" dirty="0">
                <a:solidFill>
                  <a:schemeClr val="accent2">
                    <a:lumMod val="50000"/>
                  </a:schemeClr>
                </a:solidFill>
              </a:rPr>
              <a:t>TAM, SAM y SOM</a:t>
            </a:r>
          </a:p>
          <a:p>
            <a:pPr>
              <a:buNone/>
            </a:pPr>
            <a:endParaRPr lang="es-ES" sz="2400" dirty="0"/>
          </a:p>
          <a:p>
            <a:pPr>
              <a:buNone/>
            </a:pPr>
            <a:endParaRPr lang="es-ES" sz="2000" dirty="0"/>
          </a:p>
        </p:txBody>
      </p:sp>
      <p:pic>
        <p:nvPicPr>
          <p:cNvPr id="4" name="Picture 2" descr="C:\Documents and Settings\rruiz\Escritorio\social-media-550767_1920.png"/>
          <p:cNvPicPr>
            <a:picLocks noChangeAspect="1" noChangeArrowheads="1"/>
          </p:cNvPicPr>
          <p:nvPr/>
        </p:nvPicPr>
        <p:blipFill>
          <a:blip r:embed="rId2" cstate="print"/>
          <a:srcRect/>
          <a:stretch>
            <a:fillRect/>
          </a:stretch>
        </p:blipFill>
        <p:spPr bwMode="auto">
          <a:xfrm>
            <a:off x="467544" y="1772816"/>
            <a:ext cx="3744416" cy="4248072"/>
          </a:xfrm>
          <a:prstGeom prst="rect">
            <a:avLst/>
          </a:prstGeom>
          <a:noFill/>
        </p:spPr>
      </p:pic>
      <p:pic>
        <p:nvPicPr>
          <p:cNvPr id="5" name="Picture 2" descr="LOGO AE-CEFTA (v"/>
          <p:cNvPicPr>
            <a:picLocks noChangeAspect="1" noChangeArrowheads="1"/>
          </p:cNvPicPr>
          <p:nvPr/>
        </p:nvPicPr>
        <p:blipFill>
          <a:blip r:embed="rId3"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1290464" y="980728"/>
          <a:ext cx="656307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3347864" y="1700808"/>
            <a:ext cx="4392488" cy="1200329"/>
          </a:xfrm>
          <a:prstGeom prst="rect">
            <a:avLst/>
          </a:prstGeom>
          <a:noFill/>
        </p:spPr>
        <p:txBody>
          <a:bodyPr wrap="square" rtlCol="0">
            <a:spAutoFit/>
          </a:bodyPr>
          <a:lstStyle/>
          <a:p>
            <a:pPr lvl="0"/>
            <a:r>
              <a:rPr lang="es-ES" sz="2800" b="1" dirty="0">
                <a:solidFill>
                  <a:schemeClr val="accent1">
                    <a:lumMod val="75000"/>
                  </a:schemeClr>
                </a:solidFill>
              </a:rPr>
              <a:t>TAM</a:t>
            </a:r>
          </a:p>
          <a:p>
            <a:pPr lvl="0"/>
            <a:r>
              <a:rPr lang="es-ES" sz="2200" dirty="0"/>
              <a:t>(Total </a:t>
            </a:r>
            <a:r>
              <a:rPr lang="es-ES" sz="2200" dirty="0" err="1"/>
              <a:t>Addresable</a:t>
            </a:r>
            <a:r>
              <a:rPr lang="es-ES" sz="2200" dirty="0"/>
              <a:t> </a:t>
            </a:r>
            <a:r>
              <a:rPr lang="es-ES" sz="2200" dirty="0" err="1"/>
              <a:t>Market</a:t>
            </a:r>
            <a:r>
              <a:rPr lang="es-ES" sz="2200" dirty="0"/>
              <a:t>) </a:t>
            </a:r>
          </a:p>
          <a:p>
            <a:r>
              <a:rPr lang="es-ES" sz="2200" b="1" dirty="0"/>
              <a:t>Mercado total o </a:t>
            </a:r>
            <a:r>
              <a:rPr lang="es-ES" sz="2200" b="1" dirty="0" err="1"/>
              <a:t>direccionable</a:t>
            </a:r>
            <a:endParaRPr lang="es-ES" sz="2200" b="1" dirty="0"/>
          </a:p>
        </p:txBody>
      </p:sp>
      <p:sp>
        <p:nvSpPr>
          <p:cNvPr id="7" name="6 CuadroTexto"/>
          <p:cNvSpPr txBox="1"/>
          <p:nvPr/>
        </p:nvSpPr>
        <p:spPr>
          <a:xfrm>
            <a:off x="3275856" y="2828835"/>
            <a:ext cx="4176464" cy="1200329"/>
          </a:xfrm>
          <a:prstGeom prst="rect">
            <a:avLst/>
          </a:prstGeom>
          <a:noFill/>
        </p:spPr>
        <p:txBody>
          <a:bodyPr wrap="square" rtlCol="0">
            <a:spAutoFit/>
          </a:bodyPr>
          <a:lstStyle/>
          <a:p>
            <a:pPr lvl="0"/>
            <a:r>
              <a:rPr lang="es-ES" sz="2800" b="1" dirty="0">
                <a:solidFill>
                  <a:schemeClr val="accent1">
                    <a:lumMod val="75000"/>
                  </a:schemeClr>
                </a:solidFill>
              </a:rPr>
              <a:t>SAM</a:t>
            </a:r>
          </a:p>
          <a:p>
            <a:pPr lvl="0"/>
            <a:r>
              <a:rPr lang="es-ES" sz="2200" dirty="0"/>
              <a:t>(</a:t>
            </a:r>
            <a:r>
              <a:rPr lang="es-ES" sz="2200" dirty="0" err="1"/>
              <a:t>Serviceable</a:t>
            </a:r>
            <a:r>
              <a:rPr lang="es-ES" sz="2200" dirty="0"/>
              <a:t> </a:t>
            </a:r>
            <a:r>
              <a:rPr lang="es-ES" sz="2200" dirty="0" err="1"/>
              <a:t>Available</a:t>
            </a:r>
            <a:r>
              <a:rPr lang="es-ES" sz="2200" dirty="0"/>
              <a:t> </a:t>
            </a:r>
            <a:r>
              <a:rPr lang="es-ES" sz="2200" dirty="0" err="1"/>
              <a:t>Market</a:t>
            </a:r>
            <a:r>
              <a:rPr lang="es-ES" sz="2200" dirty="0"/>
              <a:t>)</a:t>
            </a:r>
          </a:p>
          <a:p>
            <a:r>
              <a:rPr lang="es-ES" sz="2200" b="1" dirty="0"/>
              <a:t>Mercado que podemos servir</a:t>
            </a:r>
          </a:p>
        </p:txBody>
      </p:sp>
      <p:sp>
        <p:nvSpPr>
          <p:cNvPr id="8" name="7 CuadroTexto"/>
          <p:cNvSpPr txBox="1"/>
          <p:nvPr/>
        </p:nvSpPr>
        <p:spPr>
          <a:xfrm>
            <a:off x="3275856" y="4149080"/>
            <a:ext cx="4104456" cy="1200329"/>
          </a:xfrm>
          <a:prstGeom prst="rect">
            <a:avLst/>
          </a:prstGeom>
          <a:noFill/>
        </p:spPr>
        <p:txBody>
          <a:bodyPr wrap="square" rtlCol="0">
            <a:spAutoFit/>
          </a:bodyPr>
          <a:lstStyle/>
          <a:p>
            <a:pPr lvl="0"/>
            <a:r>
              <a:rPr lang="es-ES" sz="2800" b="1" dirty="0">
                <a:solidFill>
                  <a:schemeClr val="accent1">
                    <a:lumMod val="75000"/>
                  </a:schemeClr>
                </a:solidFill>
              </a:rPr>
              <a:t>SOM</a:t>
            </a:r>
          </a:p>
          <a:p>
            <a:pPr lvl="0"/>
            <a:r>
              <a:rPr lang="es-ES" sz="2200" dirty="0"/>
              <a:t>(</a:t>
            </a:r>
            <a:r>
              <a:rPr lang="es-ES" sz="2200" dirty="0" err="1"/>
              <a:t>Serviceable</a:t>
            </a:r>
            <a:r>
              <a:rPr lang="es-ES" sz="2200" dirty="0"/>
              <a:t> </a:t>
            </a:r>
            <a:r>
              <a:rPr lang="es-ES" sz="2200" dirty="0" err="1"/>
              <a:t>Obtainable</a:t>
            </a:r>
            <a:r>
              <a:rPr lang="es-ES" sz="2200" dirty="0"/>
              <a:t> </a:t>
            </a:r>
            <a:r>
              <a:rPr lang="es-ES" sz="2200" dirty="0" err="1"/>
              <a:t>Market</a:t>
            </a:r>
            <a:r>
              <a:rPr lang="es-ES" sz="2200" dirty="0"/>
              <a:t>) </a:t>
            </a:r>
          </a:p>
          <a:p>
            <a:r>
              <a:rPr lang="es-ES" sz="2200" b="1" dirty="0"/>
              <a:t>Mercado que podemos conseguir</a:t>
            </a:r>
          </a:p>
        </p:txBody>
      </p:sp>
      <p:pic>
        <p:nvPicPr>
          <p:cNvPr id="9" name="Picture 2" descr="LOGO AE-CEFTA (v"/>
          <p:cNvPicPr>
            <a:picLocks noChangeAspect="1" noChangeArrowheads="1"/>
          </p:cNvPicPr>
          <p:nvPr/>
        </p:nvPicPr>
        <p:blipFill>
          <a:blip r:embed="rId7"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940966"/>
          </a:xfrm>
        </p:spPr>
        <p:txBody>
          <a:bodyPr>
            <a:normAutofit/>
          </a:bodyPr>
          <a:lstStyle/>
          <a:p>
            <a:r>
              <a:rPr lang="es-ES" b="1" dirty="0">
                <a:solidFill>
                  <a:schemeClr val="accent1">
                    <a:lumMod val="75000"/>
                  </a:schemeClr>
                </a:solidFill>
              </a:rPr>
              <a:t>Asuntos de pasteles…</a:t>
            </a:r>
            <a:endParaRPr lang="es-ES" dirty="0"/>
          </a:p>
        </p:txBody>
      </p:sp>
      <p:sp>
        <p:nvSpPr>
          <p:cNvPr id="5" name="4 Marcador de contenido"/>
          <p:cNvSpPr>
            <a:spLocks noGrp="1"/>
          </p:cNvSpPr>
          <p:nvPr>
            <p:ph idx="1"/>
          </p:nvPr>
        </p:nvSpPr>
        <p:spPr>
          <a:xfrm>
            <a:off x="457200" y="2132856"/>
            <a:ext cx="5482952" cy="3993307"/>
          </a:xfrm>
        </p:spPr>
        <p:txBody>
          <a:bodyPr>
            <a:normAutofit/>
          </a:bodyPr>
          <a:lstStyle/>
          <a:p>
            <a:pPr marL="0">
              <a:buNone/>
            </a:pPr>
            <a:r>
              <a:rPr lang="es-ES" sz="2600" dirty="0"/>
              <a:t>Utilicemos un símil de Vicente Esteve sobre el mercado y la pastelería. </a:t>
            </a:r>
          </a:p>
          <a:p>
            <a:pPr>
              <a:buNone/>
            </a:pPr>
            <a:endParaRPr lang="es-ES" sz="2600" dirty="0"/>
          </a:p>
          <a:p>
            <a:pPr>
              <a:buNone/>
            </a:pPr>
            <a:r>
              <a:rPr lang="es-ES" sz="2600" dirty="0"/>
              <a:t>Supongamos que la Idea/Problema es: </a:t>
            </a:r>
          </a:p>
          <a:p>
            <a:pPr algn="ctr">
              <a:buNone/>
            </a:pPr>
            <a:endParaRPr lang="es-ES" sz="3000" dirty="0"/>
          </a:p>
          <a:p>
            <a:pPr algn="ctr">
              <a:buNone/>
            </a:pPr>
            <a:r>
              <a:rPr lang="es-ES" sz="3600" dirty="0">
                <a:solidFill>
                  <a:srgbClr val="CC0099"/>
                </a:solidFill>
              </a:rPr>
              <a:t>“Quiero pasteles de chocolate”</a:t>
            </a:r>
          </a:p>
        </p:txBody>
      </p:sp>
      <p:pic>
        <p:nvPicPr>
          <p:cNvPr id="7" name="Picture 3" descr="C:\Documents and Settings\rruiz\Escritorio\Imagenes tamaños de mercado\Copia de chocolate-926178_1920.jpg"/>
          <p:cNvPicPr>
            <a:picLocks noChangeAspect="1" noChangeArrowheads="1"/>
          </p:cNvPicPr>
          <p:nvPr/>
        </p:nvPicPr>
        <p:blipFill>
          <a:blip r:embed="rId2" cstate="print"/>
          <a:srcRect/>
          <a:stretch>
            <a:fillRect/>
          </a:stretch>
        </p:blipFill>
        <p:spPr bwMode="auto">
          <a:xfrm>
            <a:off x="6156176" y="2204864"/>
            <a:ext cx="2160240" cy="3707439"/>
          </a:xfrm>
          <a:prstGeom prst="rect">
            <a:avLst/>
          </a:prstGeom>
          <a:noFill/>
        </p:spPr>
      </p:pic>
      <p:pic>
        <p:nvPicPr>
          <p:cNvPr id="6" name="Picture 2" descr="LOGO AE-CEFTA (v"/>
          <p:cNvPicPr>
            <a:picLocks noChangeAspect="1" noChangeArrowheads="1"/>
          </p:cNvPicPr>
          <p:nvPr/>
        </p:nvPicPr>
        <p:blipFill>
          <a:blip r:embed="rId3"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940966"/>
          </a:xfrm>
        </p:spPr>
        <p:txBody>
          <a:bodyPr>
            <a:normAutofit fontScale="90000"/>
          </a:bodyPr>
          <a:lstStyle/>
          <a:p>
            <a:r>
              <a:rPr lang="es-ES" b="1" dirty="0">
                <a:solidFill>
                  <a:schemeClr val="accent1">
                    <a:lumMod val="75000"/>
                  </a:schemeClr>
                </a:solidFill>
              </a:rPr>
              <a:t>TAM </a:t>
            </a:r>
            <a:br>
              <a:rPr lang="es-ES" b="1" dirty="0">
                <a:solidFill>
                  <a:schemeClr val="accent1">
                    <a:lumMod val="75000"/>
                  </a:schemeClr>
                </a:solidFill>
              </a:rPr>
            </a:br>
            <a:r>
              <a:rPr lang="es-ES" b="1" dirty="0">
                <a:solidFill>
                  <a:schemeClr val="accent1">
                    <a:lumMod val="75000"/>
                  </a:schemeClr>
                </a:solidFill>
              </a:rPr>
              <a:t>(Total </a:t>
            </a:r>
            <a:r>
              <a:rPr lang="es-ES" b="1" dirty="0" err="1">
                <a:solidFill>
                  <a:schemeClr val="accent1">
                    <a:lumMod val="75000"/>
                  </a:schemeClr>
                </a:solidFill>
              </a:rPr>
              <a:t>Addresable</a:t>
            </a:r>
            <a:r>
              <a:rPr lang="es-ES" b="1" dirty="0">
                <a:solidFill>
                  <a:schemeClr val="accent1">
                    <a:lumMod val="75000"/>
                  </a:schemeClr>
                </a:solidFill>
              </a:rPr>
              <a:t> </a:t>
            </a:r>
            <a:r>
              <a:rPr lang="es-ES" b="1" dirty="0" err="1">
                <a:solidFill>
                  <a:schemeClr val="accent1">
                    <a:lumMod val="75000"/>
                  </a:schemeClr>
                </a:solidFill>
              </a:rPr>
              <a:t>Market</a:t>
            </a:r>
            <a:r>
              <a:rPr lang="es-ES" b="1" dirty="0">
                <a:solidFill>
                  <a:schemeClr val="accent1">
                    <a:lumMod val="75000"/>
                  </a:schemeClr>
                </a:solidFill>
              </a:rPr>
              <a:t>)</a:t>
            </a:r>
            <a:endParaRPr lang="es-ES" dirty="0"/>
          </a:p>
        </p:txBody>
      </p:sp>
      <p:pic>
        <p:nvPicPr>
          <p:cNvPr id="1027" name="Picture 3" descr="C:\Documents and Settings\rruiz\Escritorio\chocolate-1561902_1920.jpg"/>
          <p:cNvPicPr>
            <a:picLocks noGrp="1" noChangeAspect="1" noChangeArrowheads="1"/>
          </p:cNvPicPr>
          <p:nvPr>
            <p:ph idx="1"/>
          </p:nvPr>
        </p:nvPicPr>
        <p:blipFill>
          <a:blip r:embed="rId2" cstate="print"/>
          <a:srcRect/>
          <a:stretch>
            <a:fillRect/>
          </a:stretch>
        </p:blipFill>
        <p:spPr bwMode="auto">
          <a:xfrm>
            <a:off x="1750524" y="2349500"/>
            <a:ext cx="5642952" cy="3776663"/>
          </a:xfrm>
          <a:prstGeom prst="rect">
            <a:avLst/>
          </a:prstGeom>
          <a:noFill/>
        </p:spPr>
      </p:pic>
      <p:pic>
        <p:nvPicPr>
          <p:cNvPr id="5" name="Picture 2" descr="LOGO AE-CEFTA (v"/>
          <p:cNvPicPr>
            <a:picLocks noChangeAspect="1" noChangeArrowheads="1"/>
          </p:cNvPicPr>
          <p:nvPr/>
        </p:nvPicPr>
        <p:blipFill>
          <a:blip r:embed="rId3"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484784"/>
            <a:ext cx="3960440" cy="4464496"/>
          </a:xfrm>
        </p:spPr>
        <p:txBody>
          <a:bodyPr>
            <a:noAutofit/>
          </a:bodyPr>
          <a:lstStyle/>
          <a:p>
            <a:pPr marL="0" algn="r">
              <a:buNone/>
            </a:pPr>
            <a:r>
              <a:rPr lang="es-ES" sz="2200" dirty="0"/>
              <a:t>El </a:t>
            </a:r>
            <a:r>
              <a:rPr lang="es-ES" sz="2200" b="1" dirty="0"/>
              <a:t>TAM</a:t>
            </a:r>
            <a:r>
              <a:rPr lang="es-ES" sz="2200" dirty="0"/>
              <a:t> es el Tamaño Total del Mercado, la cantidad de ingresos anuales que ganaría tu empresa si tuviera el 100% del mercado de ese país. </a:t>
            </a:r>
          </a:p>
          <a:p>
            <a:pPr marL="0" algn="r">
              <a:buNone/>
            </a:pPr>
            <a:endParaRPr lang="es-ES" sz="2200" dirty="0"/>
          </a:p>
          <a:p>
            <a:pPr algn="r">
              <a:buNone/>
            </a:pPr>
            <a:r>
              <a:rPr lang="es-ES" sz="2200" dirty="0"/>
              <a:t>¿Quién podría comprar mi producto?</a:t>
            </a:r>
          </a:p>
          <a:p>
            <a:pPr marL="0" algn="r">
              <a:buNone/>
            </a:pPr>
            <a:endParaRPr lang="es-ES" sz="2200" dirty="0"/>
          </a:p>
          <a:p>
            <a:pPr marL="0" algn="r">
              <a:buNone/>
            </a:pPr>
            <a:r>
              <a:rPr lang="es-ES" sz="2200" dirty="0"/>
              <a:t>Basándonos en nuestro ejemplo, podríamos entender que el TAM es la </a:t>
            </a:r>
            <a:r>
              <a:rPr lang="es-ES" sz="2200" b="1" dirty="0"/>
              <a:t>PASTELERIA.</a:t>
            </a:r>
          </a:p>
        </p:txBody>
      </p:sp>
      <p:sp>
        <p:nvSpPr>
          <p:cNvPr id="8" name="7 Elipse"/>
          <p:cNvSpPr/>
          <p:nvPr/>
        </p:nvSpPr>
        <p:spPr>
          <a:xfrm>
            <a:off x="5148064" y="2132856"/>
            <a:ext cx="3420380" cy="3960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6300192" y="3429000"/>
            <a:ext cx="1152128" cy="646331"/>
          </a:xfrm>
          <a:prstGeom prst="rect">
            <a:avLst/>
          </a:prstGeom>
          <a:noFill/>
        </p:spPr>
        <p:txBody>
          <a:bodyPr wrap="square" rtlCol="0">
            <a:spAutoFit/>
          </a:bodyPr>
          <a:lstStyle/>
          <a:p>
            <a:r>
              <a:rPr lang="es-ES" sz="3600" b="1" dirty="0"/>
              <a:t>TAM</a:t>
            </a:r>
          </a:p>
        </p:txBody>
      </p:sp>
      <p:pic>
        <p:nvPicPr>
          <p:cNvPr id="6" name="Picture 2" descr="LOGO AE-CEFTA (v"/>
          <p:cNvPicPr>
            <a:picLocks noChangeAspect="1" noChangeArrowheads="1"/>
          </p:cNvPicPr>
          <p:nvPr/>
        </p:nvPicPr>
        <p:blipFill>
          <a:blip r:embed="rId2"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611560" y="2636912"/>
            <a:ext cx="7920880" cy="3489251"/>
          </a:xfrm>
        </p:spPr>
        <p:txBody>
          <a:bodyPr>
            <a:normAutofit/>
          </a:bodyPr>
          <a:lstStyle/>
          <a:p>
            <a:pPr marL="0">
              <a:buNone/>
            </a:pPr>
            <a:r>
              <a:rPr lang="es-ES" sz="2400" dirty="0"/>
              <a:t>Pretende determinar la dimensión del universo al que nos dirigimos y nos sirve para analizar el volumen de la oportunidad de negocio. </a:t>
            </a:r>
          </a:p>
          <a:p>
            <a:pPr marL="0">
              <a:buNone/>
            </a:pPr>
            <a:r>
              <a:rPr lang="es-ES" sz="2400" dirty="0"/>
              <a:t>Para calcularlo, se puede utilizar la suma de la facturación de todos los competidores o bien dirigirnos a estudios sectoriales existentes, la mayoría elaborados por asociaciones o entidades empresariales (fuentes estadísticas, estudios de mercado, datos de la demanda, etc.).</a:t>
            </a:r>
          </a:p>
        </p:txBody>
      </p:sp>
      <p:sp>
        <p:nvSpPr>
          <p:cNvPr id="6" name="5 Título"/>
          <p:cNvSpPr>
            <a:spLocks noGrp="1"/>
          </p:cNvSpPr>
          <p:nvPr>
            <p:ph type="title"/>
          </p:nvPr>
        </p:nvSpPr>
        <p:spPr>
          <a:xfrm>
            <a:off x="457200" y="980728"/>
            <a:ext cx="8229600" cy="1143000"/>
          </a:xfrm>
        </p:spPr>
        <p:txBody>
          <a:bodyPr>
            <a:normAutofit fontScale="90000"/>
          </a:bodyPr>
          <a:lstStyle/>
          <a:p>
            <a:r>
              <a:rPr lang="es-ES" b="1" dirty="0">
                <a:solidFill>
                  <a:schemeClr val="accent1">
                    <a:lumMod val="75000"/>
                  </a:schemeClr>
                </a:solidFill>
              </a:rPr>
              <a:t>TAM</a:t>
            </a:r>
            <a:br>
              <a:rPr lang="es-ES" b="1" dirty="0">
                <a:solidFill>
                  <a:schemeClr val="accent1">
                    <a:lumMod val="75000"/>
                  </a:schemeClr>
                </a:solidFill>
              </a:rPr>
            </a:br>
            <a:r>
              <a:rPr lang="es-ES" b="1" dirty="0">
                <a:solidFill>
                  <a:schemeClr val="accent1">
                    <a:lumMod val="75000"/>
                  </a:schemeClr>
                </a:solidFill>
              </a:rPr>
              <a:t>Tamaño total del mercado</a:t>
            </a:r>
          </a:p>
        </p:txBody>
      </p:sp>
      <p:pic>
        <p:nvPicPr>
          <p:cNvPr id="7" name="Picture 2" descr="LOGO AE-CEFTA (v"/>
          <p:cNvPicPr>
            <a:picLocks noChangeAspect="1" noChangeArrowheads="1"/>
          </p:cNvPicPr>
          <p:nvPr/>
        </p:nvPicPr>
        <p:blipFill>
          <a:blip r:embed="rId2"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940966"/>
          </a:xfrm>
        </p:spPr>
        <p:txBody>
          <a:bodyPr>
            <a:normAutofit fontScale="90000"/>
          </a:bodyPr>
          <a:lstStyle/>
          <a:p>
            <a:r>
              <a:rPr lang="es-ES" b="1" dirty="0">
                <a:solidFill>
                  <a:schemeClr val="accent1">
                    <a:lumMod val="75000"/>
                  </a:schemeClr>
                </a:solidFill>
              </a:rPr>
              <a:t>SAM </a:t>
            </a:r>
            <a:br>
              <a:rPr lang="es-ES" b="1" dirty="0">
                <a:solidFill>
                  <a:schemeClr val="accent1">
                    <a:lumMod val="75000"/>
                  </a:schemeClr>
                </a:solidFill>
              </a:rPr>
            </a:br>
            <a:r>
              <a:rPr lang="es-ES" b="1" dirty="0">
                <a:solidFill>
                  <a:schemeClr val="accent1">
                    <a:lumMod val="75000"/>
                  </a:schemeClr>
                </a:solidFill>
              </a:rPr>
              <a:t>(</a:t>
            </a:r>
            <a:r>
              <a:rPr lang="es-ES" b="1" dirty="0" err="1">
                <a:solidFill>
                  <a:schemeClr val="accent1">
                    <a:lumMod val="75000"/>
                  </a:schemeClr>
                </a:solidFill>
              </a:rPr>
              <a:t>Serviceable</a:t>
            </a:r>
            <a:r>
              <a:rPr lang="es-ES" b="1" dirty="0">
                <a:solidFill>
                  <a:schemeClr val="accent1">
                    <a:lumMod val="75000"/>
                  </a:schemeClr>
                </a:solidFill>
              </a:rPr>
              <a:t> </a:t>
            </a:r>
            <a:r>
              <a:rPr lang="es-ES" b="1" dirty="0" err="1">
                <a:solidFill>
                  <a:schemeClr val="accent1">
                    <a:lumMod val="75000"/>
                  </a:schemeClr>
                </a:solidFill>
              </a:rPr>
              <a:t>Available</a:t>
            </a:r>
            <a:r>
              <a:rPr lang="es-ES" b="1" dirty="0">
                <a:solidFill>
                  <a:schemeClr val="accent1">
                    <a:lumMod val="75000"/>
                  </a:schemeClr>
                </a:solidFill>
              </a:rPr>
              <a:t> </a:t>
            </a:r>
            <a:r>
              <a:rPr lang="es-ES" b="1" dirty="0" err="1">
                <a:solidFill>
                  <a:schemeClr val="accent1">
                    <a:lumMod val="75000"/>
                  </a:schemeClr>
                </a:solidFill>
              </a:rPr>
              <a:t>Market</a:t>
            </a:r>
            <a:r>
              <a:rPr lang="es-ES" b="1" dirty="0">
                <a:solidFill>
                  <a:schemeClr val="accent1">
                    <a:lumMod val="75000"/>
                  </a:schemeClr>
                </a:solidFill>
              </a:rPr>
              <a:t>)</a:t>
            </a:r>
            <a:endParaRPr lang="es-ES" dirty="0"/>
          </a:p>
        </p:txBody>
      </p:sp>
      <p:pic>
        <p:nvPicPr>
          <p:cNvPr id="2050" name="Picture 2" descr="C:\Documents and Settings\rruiz\Escritorio\cakes-534437_1920.jpg"/>
          <p:cNvPicPr>
            <a:picLocks noGrp="1" noChangeAspect="1" noChangeArrowheads="1"/>
          </p:cNvPicPr>
          <p:nvPr>
            <p:ph idx="1"/>
          </p:nvPr>
        </p:nvPicPr>
        <p:blipFill>
          <a:blip r:embed="rId2" cstate="print"/>
          <a:srcRect/>
          <a:stretch>
            <a:fillRect/>
          </a:stretch>
        </p:blipFill>
        <p:spPr bwMode="auto">
          <a:xfrm>
            <a:off x="2101816" y="2348880"/>
            <a:ext cx="4940367" cy="3705275"/>
          </a:xfrm>
          <a:prstGeom prst="rect">
            <a:avLst/>
          </a:prstGeom>
          <a:noFill/>
        </p:spPr>
      </p:pic>
      <p:pic>
        <p:nvPicPr>
          <p:cNvPr id="5" name="Picture 2" descr="LOGO AE-CEFTA (v"/>
          <p:cNvPicPr>
            <a:picLocks noChangeAspect="1" noChangeArrowheads="1"/>
          </p:cNvPicPr>
          <p:nvPr/>
        </p:nvPicPr>
        <p:blipFill>
          <a:blip r:embed="rId3"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lipse"/>
          <p:cNvSpPr/>
          <p:nvPr/>
        </p:nvSpPr>
        <p:spPr>
          <a:xfrm>
            <a:off x="5148064" y="2132856"/>
            <a:ext cx="3420380" cy="3960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CuadroTexto"/>
          <p:cNvSpPr txBox="1"/>
          <p:nvPr/>
        </p:nvSpPr>
        <p:spPr>
          <a:xfrm>
            <a:off x="6372200" y="2420888"/>
            <a:ext cx="936104" cy="523220"/>
          </a:xfrm>
          <a:prstGeom prst="rect">
            <a:avLst/>
          </a:prstGeom>
          <a:noFill/>
        </p:spPr>
        <p:txBody>
          <a:bodyPr wrap="square" rtlCol="0">
            <a:spAutoFit/>
          </a:bodyPr>
          <a:lstStyle/>
          <a:p>
            <a:r>
              <a:rPr lang="es-ES" sz="2800" b="1" dirty="0"/>
              <a:t>TAM</a:t>
            </a:r>
          </a:p>
        </p:txBody>
      </p:sp>
      <p:sp>
        <p:nvSpPr>
          <p:cNvPr id="7" name="6 Elipse"/>
          <p:cNvSpPr/>
          <p:nvPr/>
        </p:nvSpPr>
        <p:spPr>
          <a:xfrm>
            <a:off x="5508104" y="3140968"/>
            <a:ext cx="2664296" cy="2952328"/>
          </a:xfrm>
          <a:prstGeom prst="ellipse">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7 CuadroTexto"/>
          <p:cNvSpPr txBox="1"/>
          <p:nvPr/>
        </p:nvSpPr>
        <p:spPr>
          <a:xfrm>
            <a:off x="6372200" y="3429000"/>
            <a:ext cx="1008112" cy="523220"/>
          </a:xfrm>
          <a:prstGeom prst="rect">
            <a:avLst/>
          </a:prstGeom>
          <a:noFill/>
        </p:spPr>
        <p:txBody>
          <a:bodyPr wrap="square" rtlCol="0">
            <a:spAutoFit/>
          </a:bodyPr>
          <a:lstStyle/>
          <a:p>
            <a:r>
              <a:rPr lang="es-ES" sz="2800" b="1" dirty="0"/>
              <a:t>SAM</a:t>
            </a:r>
          </a:p>
        </p:txBody>
      </p:sp>
      <p:sp>
        <p:nvSpPr>
          <p:cNvPr id="10" name="9 CuadroTexto"/>
          <p:cNvSpPr txBox="1"/>
          <p:nvPr/>
        </p:nvSpPr>
        <p:spPr>
          <a:xfrm>
            <a:off x="539552" y="1916832"/>
            <a:ext cx="4032448" cy="3693319"/>
          </a:xfrm>
          <a:prstGeom prst="rect">
            <a:avLst/>
          </a:prstGeom>
          <a:noFill/>
        </p:spPr>
        <p:txBody>
          <a:bodyPr wrap="square" rtlCol="0">
            <a:spAutoFit/>
          </a:bodyPr>
          <a:lstStyle/>
          <a:p>
            <a:pPr algn="r"/>
            <a:endParaRPr lang="es-ES" dirty="0"/>
          </a:p>
          <a:p>
            <a:pPr algn="r"/>
            <a:r>
              <a:rPr lang="es-ES" sz="2400" dirty="0"/>
              <a:t>El </a:t>
            </a:r>
            <a:r>
              <a:rPr lang="es-ES" sz="2400" b="1" dirty="0"/>
              <a:t>SAM</a:t>
            </a:r>
            <a:r>
              <a:rPr lang="es-ES" sz="2400" dirty="0"/>
              <a:t> es el Mercado Disponible</a:t>
            </a:r>
          </a:p>
          <a:p>
            <a:pPr algn="r"/>
            <a:endParaRPr lang="es-ES" sz="2400" dirty="0"/>
          </a:p>
          <a:p>
            <a:pPr algn="r"/>
            <a:r>
              <a:rPr lang="es-ES" sz="2400" dirty="0"/>
              <a:t>¿Quién comprará mi producto a cualquier proveedor del mercado?</a:t>
            </a:r>
          </a:p>
          <a:p>
            <a:pPr algn="r"/>
            <a:endParaRPr lang="es-ES" sz="2400" dirty="0"/>
          </a:p>
          <a:p>
            <a:pPr algn="r"/>
            <a:r>
              <a:rPr lang="es-ES" sz="2400" dirty="0"/>
              <a:t>Según nuestro ejemplo, serían LOS </a:t>
            </a:r>
            <a:r>
              <a:rPr lang="es-ES" sz="2400" b="1" dirty="0"/>
              <a:t>PASTELES DE CHOCOLATE</a:t>
            </a:r>
          </a:p>
        </p:txBody>
      </p:sp>
      <p:pic>
        <p:nvPicPr>
          <p:cNvPr id="9" name="Picture 2" descr="LOGO AE-CEFTA (v"/>
          <p:cNvPicPr>
            <a:picLocks noChangeAspect="1" noChangeArrowheads="1"/>
          </p:cNvPicPr>
          <p:nvPr/>
        </p:nvPicPr>
        <p:blipFill>
          <a:blip r:embed="rId2"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2420888"/>
            <a:ext cx="8229600" cy="3705275"/>
          </a:xfrm>
        </p:spPr>
        <p:txBody>
          <a:bodyPr>
            <a:normAutofit/>
          </a:bodyPr>
          <a:lstStyle/>
          <a:p>
            <a:pPr marL="0">
              <a:buNone/>
            </a:pPr>
            <a:r>
              <a:rPr lang="es-ES" sz="2800" dirty="0"/>
              <a:t>El SAM determina que parte del mercado es abordable, con nuestra tecnología y nuestro modelo de negocio actual. En otros términos, es la cuota de mercado a que puede aspirar nuestro producto o servicio. Sirve para valorar el potencial de crecimiento de la empresa en las condiciones actuales, es decir, ofreciendo los productos o servicios que en estos momentos puede poner a disposición de los clientes. </a:t>
            </a:r>
          </a:p>
        </p:txBody>
      </p:sp>
      <p:sp>
        <p:nvSpPr>
          <p:cNvPr id="6" name="5 Título"/>
          <p:cNvSpPr>
            <a:spLocks noGrp="1"/>
          </p:cNvSpPr>
          <p:nvPr>
            <p:ph type="title"/>
          </p:nvPr>
        </p:nvSpPr>
        <p:spPr>
          <a:xfrm>
            <a:off x="457200" y="908720"/>
            <a:ext cx="8229600" cy="1143000"/>
          </a:xfrm>
        </p:spPr>
        <p:txBody>
          <a:bodyPr>
            <a:normAutofit fontScale="90000"/>
          </a:bodyPr>
          <a:lstStyle/>
          <a:p>
            <a:r>
              <a:rPr lang="es-ES" b="1" dirty="0">
                <a:solidFill>
                  <a:schemeClr val="accent1">
                    <a:lumMod val="75000"/>
                  </a:schemeClr>
                </a:solidFill>
              </a:rPr>
              <a:t>SAM</a:t>
            </a:r>
            <a:br>
              <a:rPr lang="es-ES" b="1" dirty="0">
                <a:solidFill>
                  <a:schemeClr val="accent1">
                    <a:lumMod val="75000"/>
                  </a:schemeClr>
                </a:solidFill>
              </a:rPr>
            </a:br>
            <a:r>
              <a:rPr lang="es-ES" b="1" dirty="0">
                <a:solidFill>
                  <a:schemeClr val="accent1">
                    <a:lumMod val="75000"/>
                  </a:schemeClr>
                </a:solidFill>
              </a:rPr>
              <a:t>Mercado al que podemos servir</a:t>
            </a:r>
          </a:p>
        </p:txBody>
      </p:sp>
      <p:pic>
        <p:nvPicPr>
          <p:cNvPr id="7" name="Picture 2" descr="LOGO AE-CEFTA (v"/>
          <p:cNvPicPr>
            <a:picLocks noChangeAspect="1" noChangeArrowheads="1"/>
          </p:cNvPicPr>
          <p:nvPr/>
        </p:nvPicPr>
        <p:blipFill>
          <a:blip r:embed="rId2"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16832"/>
            <a:ext cx="8229600" cy="710952"/>
          </a:xfrm>
        </p:spPr>
        <p:txBody>
          <a:bodyPr>
            <a:normAutofit/>
          </a:bodyPr>
          <a:lstStyle/>
          <a:p>
            <a:r>
              <a:rPr lang="es-ES" sz="4000" b="1" dirty="0">
                <a:solidFill>
                  <a:schemeClr val="accent1">
                    <a:lumMod val="75000"/>
                  </a:schemeClr>
                </a:solidFill>
              </a:rPr>
              <a:t>¿Que es una empresa?</a:t>
            </a:r>
          </a:p>
        </p:txBody>
      </p:sp>
      <p:sp>
        <p:nvSpPr>
          <p:cNvPr id="3" name="2 Marcador de contenido"/>
          <p:cNvSpPr>
            <a:spLocks noGrp="1"/>
          </p:cNvSpPr>
          <p:nvPr>
            <p:ph idx="1"/>
          </p:nvPr>
        </p:nvSpPr>
        <p:spPr>
          <a:xfrm>
            <a:off x="467544" y="2852936"/>
            <a:ext cx="8208912" cy="3240360"/>
          </a:xfrm>
        </p:spPr>
        <p:txBody>
          <a:bodyPr>
            <a:normAutofit lnSpcReduction="10000"/>
          </a:bodyPr>
          <a:lstStyle/>
          <a:p>
            <a:pPr algn="just">
              <a:buNone/>
            </a:pPr>
            <a:r>
              <a:rPr lang="es-ES" sz="2400" dirty="0"/>
              <a:t>     Para entender la importancia de los clientes, de los mercados y del tamaño de los mismos en la evolución de una actividad empresarial es necesario establecer en primer lugar que es una empresa, y en segundo lugar, que es </a:t>
            </a:r>
            <a:r>
              <a:rPr lang="es-ES" sz="2400" b="1" dirty="0"/>
              <a:t>una empresa que funciona.</a:t>
            </a:r>
          </a:p>
          <a:p>
            <a:pPr algn="just">
              <a:buNone/>
            </a:pPr>
            <a:r>
              <a:rPr lang="es-ES" sz="2400" dirty="0"/>
              <a:t>     Según explica el diccionario de la RAE, una empresa es una </a:t>
            </a:r>
            <a:r>
              <a:rPr lang="es-ES" sz="2400" b="1" dirty="0"/>
              <a:t>“unidad de organización dedicada a actividades industriales, mercantiles o de prestación de servicios con fines lucrativos”.</a:t>
            </a:r>
          </a:p>
        </p:txBody>
      </p:sp>
      <p:sp>
        <p:nvSpPr>
          <p:cNvPr id="5" name="4 CuadroTexto"/>
          <p:cNvSpPr txBox="1"/>
          <p:nvPr/>
        </p:nvSpPr>
        <p:spPr>
          <a:xfrm>
            <a:off x="899592" y="1052736"/>
            <a:ext cx="7632848" cy="1200329"/>
          </a:xfrm>
          <a:prstGeom prst="rect">
            <a:avLst/>
          </a:prstGeom>
          <a:noFill/>
        </p:spPr>
        <p:txBody>
          <a:bodyPr wrap="square" rtlCol="0">
            <a:spAutoFit/>
          </a:bodyPr>
          <a:lstStyle/>
          <a:p>
            <a:pPr algn="just"/>
            <a:r>
              <a:rPr lang="es-ES" dirty="0">
                <a:solidFill>
                  <a:schemeClr val="accent1">
                    <a:lumMod val="75000"/>
                  </a:schemeClr>
                </a:solidFill>
              </a:rPr>
              <a:t>Para situarnos en el tema que vamos a tratar, Valoración de Tamaños de Mercado, es necesario remarcar algunos términos y su significado, tales como </a:t>
            </a:r>
            <a:r>
              <a:rPr lang="es-ES" b="1" dirty="0">
                <a:solidFill>
                  <a:schemeClr val="accent1">
                    <a:lumMod val="75000"/>
                  </a:schemeClr>
                </a:solidFill>
              </a:rPr>
              <a:t>empresa</a:t>
            </a:r>
            <a:r>
              <a:rPr lang="es-ES" dirty="0">
                <a:solidFill>
                  <a:schemeClr val="accent1">
                    <a:lumMod val="75000"/>
                  </a:schemeClr>
                </a:solidFill>
              </a:rPr>
              <a:t>, </a:t>
            </a:r>
            <a:r>
              <a:rPr lang="es-ES" b="1" dirty="0">
                <a:solidFill>
                  <a:schemeClr val="accent1">
                    <a:lumMod val="75000"/>
                  </a:schemeClr>
                </a:solidFill>
              </a:rPr>
              <a:t>clientes</a:t>
            </a:r>
            <a:r>
              <a:rPr lang="es-ES" dirty="0">
                <a:solidFill>
                  <a:schemeClr val="accent1">
                    <a:lumMod val="75000"/>
                  </a:schemeClr>
                </a:solidFill>
              </a:rPr>
              <a:t> o </a:t>
            </a:r>
            <a:r>
              <a:rPr lang="es-ES" b="1" dirty="0">
                <a:solidFill>
                  <a:schemeClr val="accent1">
                    <a:lumMod val="75000"/>
                  </a:schemeClr>
                </a:solidFill>
              </a:rPr>
              <a:t>mercado</a:t>
            </a:r>
          </a:p>
          <a:p>
            <a:endParaRPr lang="es-ES" dirty="0"/>
          </a:p>
        </p:txBody>
      </p:sp>
      <p:pic>
        <p:nvPicPr>
          <p:cNvPr id="2050" name="Picture 2" descr="LOGO AE-CEFTA (v"/>
          <p:cNvPicPr>
            <a:picLocks noChangeAspect="1" noChangeArrowheads="1"/>
          </p:cNvPicPr>
          <p:nvPr/>
        </p:nvPicPr>
        <p:blipFill>
          <a:blip r:embed="rId2"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940966"/>
          </a:xfrm>
        </p:spPr>
        <p:txBody>
          <a:bodyPr>
            <a:normAutofit fontScale="90000"/>
          </a:bodyPr>
          <a:lstStyle/>
          <a:p>
            <a:r>
              <a:rPr lang="es-ES" b="1" dirty="0">
                <a:solidFill>
                  <a:schemeClr val="accent1">
                    <a:lumMod val="75000"/>
                  </a:schemeClr>
                </a:solidFill>
              </a:rPr>
              <a:t>SOM </a:t>
            </a:r>
            <a:br>
              <a:rPr lang="es-ES" b="1" dirty="0">
                <a:solidFill>
                  <a:schemeClr val="accent1">
                    <a:lumMod val="75000"/>
                  </a:schemeClr>
                </a:solidFill>
              </a:rPr>
            </a:br>
            <a:r>
              <a:rPr lang="es-ES" b="1" dirty="0">
                <a:solidFill>
                  <a:schemeClr val="accent1">
                    <a:lumMod val="75000"/>
                  </a:schemeClr>
                </a:solidFill>
              </a:rPr>
              <a:t>(</a:t>
            </a:r>
            <a:r>
              <a:rPr lang="es-ES" b="1" dirty="0" err="1">
                <a:solidFill>
                  <a:schemeClr val="accent1">
                    <a:lumMod val="75000"/>
                  </a:schemeClr>
                </a:solidFill>
              </a:rPr>
              <a:t>Serviceable</a:t>
            </a:r>
            <a:r>
              <a:rPr lang="es-ES" b="1" dirty="0">
                <a:solidFill>
                  <a:schemeClr val="accent1">
                    <a:lumMod val="75000"/>
                  </a:schemeClr>
                </a:solidFill>
              </a:rPr>
              <a:t> </a:t>
            </a:r>
            <a:r>
              <a:rPr lang="es-ES" b="1" dirty="0" err="1">
                <a:solidFill>
                  <a:schemeClr val="accent1">
                    <a:lumMod val="75000"/>
                  </a:schemeClr>
                </a:solidFill>
              </a:rPr>
              <a:t>Obtainable</a:t>
            </a:r>
            <a:r>
              <a:rPr lang="es-ES" b="1" dirty="0">
                <a:solidFill>
                  <a:schemeClr val="accent1">
                    <a:lumMod val="75000"/>
                  </a:schemeClr>
                </a:solidFill>
              </a:rPr>
              <a:t> </a:t>
            </a:r>
            <a:r>
              <a:rPr lang="es-ES" b="1" dirty="0" err="1">
                <a:solidFill>
                  <a:schemeClr val="accent1">
                    <a:lumMod val="75000"/>
                  </a:schemeClr>
                </a:solidFill>
              </a:rPr>
              <a:t>Market</a:t>
            </a:r>
            <a:r>
              <a:rPr lang="es-ES" b="1" dirty="0">
                <a:solidFill>
                  <a:schemeClr val="accent1">
                    <a:lumMod val="75000"/>
                  </a:schemeClr>
                </a:solidFill>
              </a:rPr>
              <a:t>)</a:t>
            </a:r>
            <a:endParaRPr lang="es-ES" dirty="0"/>
          </a:p>
        </p:txBody>
      </p:sp>
      <p:pic>
        <p:nvPicPr>
          <p:cNvPr id="3" name="Picture 2" descr="C:\Documents and Settings\rruiz\Escritorio\Imagenes tamaños de mercado\cake-643221_1280.jpg"/>
          <p:cNvPicPr>
            <a:picLocks noGrp="1" noChangeAspect="1" noChangeArrowheads="1"/>
          </p:cNvPicPr>
          <p:nvPr>
            <p:ph idx="1"/>
          </p:nvPr>
        </p:nvPicPr>
        <p:blipFill>
          <a:blip r:embed="rId2" cstate="print"/>
          <a:srcRect/>
          <a:stretch>
            <a:fillRect/>
          </a:stretch>
        </p:blipFill>
        <p:spPr bwMode="auto">
          <a:xfrm>
            <a:off x="2225785" y="2276872"/>
            <a:ext cx="4692429" cy="3863922"/>
          </a:xfrm>
          <a:prstGeom prst="rect">
            <a:avLst/>
          </a:prstGeom>
          <a:noFill/>
        </p:spPr>
      </p:pic>
      <p:pic>
        <p:nvPicPr>
          <p:cNvPr id="5" name="Picture 2" descr="LOGO AE-CEFTA (v"/>
          <p:cNvPicPr>
            <a:picLocks noChangeAspect="1" noChangeArrowheads="1"/>
          </p:cNvPicPr>
          <p:nvPr/>
        </p:nvPicPr>
        <p:blipFill>
          <a:blip r:embed="rId3"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060848"/>
            <a:ext cx="4114800" cy="4065315"/>
          </a:xfrm>
        </p:spPr>
        <p:txBody>
          <a:bodyPr>
            <a:normAutofit/>
          </a:bodyPr>
          <a:lstStyle/>
          <a:p>
            <a:pPr algn="r">
              <a:buNone/>
            </a:pPr>
            <a:r>
              <a:rPr lang="es-ES" sz="2400" dirty="0"/>
              <a:t>El </a:t>
            </a:r>
            <a:r>
              <a:rPr lang="es-ES" sz="2400" b="1" dirty="0"/>
              <a:t>SOM</a:t>
            </a:r>
            <a:r>
              <a:rPr lang="es-ES" sz="2400" dirty="0"/>
              <a:t> es el Mercado Objetivo.</a:t>
            </a:r>
          </a:p>
          <a:p>
            <a:pPr algn="r">
              <a:buNone/>
            </a:pPr>
            <a:endParaRPr lang="es-ES" sz="2400" dirty="0"/>
          </a:p>
          <a:p>
            <a:pPr algn="r">
              <a:buNone/>
            </a:pPr>
            <a:r>
              <a:rPr lang="es-ES" sz="2400" dirty="0"/>
              <a:t>¿Quién me va a comprar mi producto?</a:t>
            </a:r>
          </a:p>
          <a:p>
            <a:pPr algn="r">
              <a:buNone/>
            </a:pPr>
            <a:endParaRPr lang="es-ES" sz="2400" dirty="0"/>
          </a:p>
          <a:p>
            <a:pPr algn="r">
              <a:buNone/>
            </a:pPr>
            <a:r>
              <a:rPr lang="es-ES" sz="2400" dirty="0"/>
              <a:t>Según nuestro ejemplo, sería </a:t>
            </a:r>
            <a:r>
              <a:rPr lang="es-ES" sz="2400" b="1" dirty="0"/>
              <a:t>EL PASTEL DE CHOCOLATE</a:t>
            </a:r>
          </a:p>
          <a:p>
            <a:pPr>
              <a:buNone/>
            </a:pPr>
            <a:endParaRPr lang="es-ES" sz="2400" dirty="0"/>
          </a:p>
        </p:txBody>
      </p:sp>
      <p:sp>
        <p:nvSpPr>
          <p:cNvPr id="5" name="4 Elipse"/>
          <p:cNvSpPr/>
          <p:nvPr/>
        </p:nvSpPr>
        <p:spPr>
          <a:xfrm>
            <a:off x="5004048" y="2060848"/>
            <a:ext cx="3420380" cy="3960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Elipse"/>
          <p:cNvSpPr/>
          <p:nvPr/>
        </p:nvSpPr>
        <p:spPr>
          <a:xfrm>
            <a:off x="5364088" y="3068960"/>
            <a:ext cx="2664296" cy="2952328"/>
          </a:xfrm>
          <a:prstGeom prst="ellipse">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6 CuadroTexto"/>
          <p:cNvSpPr txBox="1"/>
          <p:nvPr/>
        </p:nvSpPr>
        <p:spPr>
          <a:xfrm>
            <a:off x="6300192" y="2492896"/>
            <a:ext cx="792088" cy="400110"/>
          </a:xfrm>
          <a:prstGeom prst="rect">
            <a:avLst/>
          </a:prstGeom>
          <a:noFill/>
        </p:spPr>
        <p:txBody>
          <a:bodyPr wrap="square" rtlCol="0">
            <a:spAutoFit/>
          </a:bodyPr>
          <a:lstStyle/>
          <a:p>
            <a:r>
              <a:rPr lang="es-ES" sz="2000" b="1" dirty="0"/>
              <a:t>TAM</a:t>
            </a:r>
          </a:p>
        </p:txBody>
      </p:sp>
      <p:sp>
        <p:nvSpPr>
          <p:cNvPr id="8" name="7 CuadroTexto"/>
          <p:cNvSpPr txBox="1"/>
          <p:nvPr/>
        </p:nvSpPr>
        <p:spPr>
          <a:xfrm>
            <a:off x="6372200" y="3429000"/>
            <a:ext cx="720080" cy="400110"/>
          </a:xfrm>
          <a:prstGeom prst="rect">
            <a:avLst/>
          </a:prstGeom>
          <a:noFill/>
        </p:spPr>
        <p:txBody>
          <a:bodyPr wrap="square" rtlCol="0">
            <a:spAutoFit/>
          </a:bodyPr>
          <a:lstStyle/>
          <a:p>
            <a:r>
              <a:rPr lang="es-ES" sz="2000" b="1" dirty="0"/>
              <a:t>SAM</a:t>
            </a:r>
          </a:p>
        </p:txBody>
      </p:sp>
      <p:sp>
        <p:nvSpPr>
          <p:cNvPr id="9" name="8 Elipse"/>
          <p:cNvSpPr/>
          <p:nvPr/>
        </p:nvSpPr>
        <p:spPr>
          <a:xfrm>
            <a:off x="5940152" y="4149080"/>
            <a:ext cx="1584176" cy="187220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SOM</a:t>
            </a:r>
          </a:p>
        </p:txBody>
      </p:sp>
      <p:pic>
        <p:nvPicPr>
          <p:cNvPr id="10" name="Picture 2" descr="LOGO AE-CEFTA (v"/>
          <p:cNvPicPr>
            <a:picLocks noChangeAspect="1" noChangeArrowheads="1"/>
          </p:cNvPicPr>
          <p:nvPr/>
        </p:nvPicPr>
        <p:blipFill>
          <a:blip r:embed="rId2"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2204864"/>
            <a:ext cx="8229600" cy="3921299"/>
          </a:xfrm>
        </p:spPr>
        <p:txBody>
          <a:bodyPr>
            <a:normAutofit/>
          </a:bodyPr>
          <a:lstStyle/>
          <a:p>
            <a:pPr marL="0">
              <a:buNone/>
            </a:pPr>
            <a:r>
              <a:rPr lang="es-ES" dirty="0"/>
              <a:t>Es el indicador más relevante. Valora el mercado potencial que podemos conseguir a corto o medio plazo, de forma realista con los recursos que vamos a invertir para llevar nuestra propuesta de valor de productos o servicios, a nuestros segmentos de clientes, de acuerdo con la estrategia de captación actual de la empresa.</a:t>
            </a:r>
          </a:p>
          <a:p>
            <a:pPr marL="0">
              <a:buNone/>
            </a:pPr>
            <a:endParaRPr lang="es-ES" dirty="0"/>
          </a:p>
        </p:txBody>
      </p:sp>
      <p:sp>
        <p:nvSpPr>
          <p:cNvPr id="6" name="5 Título"/>
          <p:cNvSpPr>
            <a:spLocks noGrp="1"/>
          </p:cNvSpPr>
          <p:nvPr>
            <p:ph type="title"/>
          </p:nvPr>
        </p:nvSpPr>
        <p:spPr>
          <a:xfrm>
            <a:off x="457200" y="908720"/>
            <a:ext cx="8229600" cy="1143000"/>
          </a:xfrm>
        </p:spPr>
        <p:txBody>
          <a:bodyPr>
            <a:normAutofit fontScale="90000"/>
          </a:bodyPr>
          <a:lstStyle/>
          <a:p>
            <a:r>
              <a:rPr lang="es-ES" sz="3900" b="1" dirty="0">
                <a:solidFill>
                  <a:schemeClr val="accent1">
                    <a:lumMod val="75000"/>
                  </a:schemeClr>
                </a:solidFill>
              </a:rPr>
              <a:t>SOM</a:t>
            </a:r>
            <a:br>
              <a:rPr lang="es-ES" sz="3900" b="1" dirty="0">
                <a:solidFill>
                  <a:schemeClr val="accent1">
                    <a:lumMod val="75000"/>
                  </a:schemeClr>
                </a:solidFill>
              </a:rPr>
            </a:br>
            <a:r>
              <a:rPr lang="es-ES" sz="3900" b="1" dirty="0">
                <a:solidFill>
                  <a:schemeClr val="accent1">
                    <a:lumMod val="75000"/>
                  </a:schemeClr>
                </a:solidFill>
              </a:rPr>
              <a:t>Mercado que podemos conseguir</a:t>
            </a:r>
          </a:p>
        </p:txBody>
      </p:sp>
      <p:pic>
        <p:nvPicPr>
          <p:cNvPr id="7" name="Picture 2" descr="LOGO AE-CEFTA (v"/>
          <p:cNvPicPr>
            <a:picLocks noChangeAspect="1" noChangeArrowheads="1"/>
          </p:cNvPicPr>
          <p:nvPr/>
        </p:nvPicPr>
        <p:blipFill>
          <a:blip r:embed="rId2"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6228184" y="2204864"/>
            <a:ext cx="2412776" cy="3888432"/>
          </a:xfrm>
        </p:spPr>
        <p:txBody>
          <a:bodyPr>
            <a:noAutofit/>
          </a:bodyPr>
          <a:lstStyle/>
          <a:p>
            <a:pPr marL="0">
              <a:buNone/>
            </a:pPr>
            <a:r>
              <a:rPr lang="es-ES" sz="2200" dirty="0"/>
              <a:t>Supongamos que vamos a poner en marcha una cadena de comida rápida. El </a:t>
            </a:r>
            <a:r>
              <a:rPr lang="es-ES" sz="2400" b="1" dirty="0">
                <a:solidFill>
                  <a:srgbClr val="FF0000"/>
                </a:solidFill>
              </a:rPr>
              <a:t>TAM</a:t>
            </a:r>
            <a:r>
              <a:rPr lang="es-ES" sz="2200" dirty="0"/>
              <a:t> sería los ingresos que generaría si estuviera presente en todos los países y NO existiera competencia.</a:t>
            </a:r>
          </a:p>
        </p:txBody>
      </p:sp>
      <p:sp>
        <p:nvSpPr>
          <p:cNvPr id="6" name="5 Título"/>
          <p:cNvSpPr>
            <a:spLocks noGrp="1"/>
          </p:cNvSpPr>
          <p:nvPr>
            <p:ph type="title"/>
          </p:nvPr>
        </p:nvSpPr>
        <p:spPr>
          <a:xfrm>
            <a:off x="457200" y="1124744"/>
            <a:ext cx="8229600" cy="648072"/>
          </a:xfrm>
        </p:spPr>
        <p:txBody>
          <a:bodyPr>
            <a:normAutofit fontScale="90000"/>
          </a:bodyPr>
          <a:lstStyle/>
          <a:p>
            <a:r>
              <a:rPr lang="es-ES" sz="3000" b="1">
                <a:solidFill>
                  <a:srgbClr val="FF0000"/>
                </a:solidFill>
              </a:rPr>
              <a:t>Ejemplo. </a:t>
            </a:r>
            <a:r>
              <a:rPr lang="es-ES" sz="3000" b="1" dirty="0">
                <a:solidFill>
                  <a:srgbClr val="FF0000"/>
                </a:solidFill>
              </a:rPr>
              <a:t>Cadena de Restaurantes de Comida Rápida</a:t>
            </a:r>
          </a:p>
        </p:txBody>
      </p:sp>
      <p:pic>
        <p:nvPicPr>
          <p:cNvPr id="2" name="Picture 2" descr="C:\Documents and Settings\rruiz\Escritorio\Imagenes tamaños de mercado\table-1168608_1920.jpg"/>
          <p:cNvPicPr>
            <a:picLocks noChangeAspect="1" noChangeArrowheads="1"/>
          </p:cNvPicPr>
          <p:nvPr/>
        </p:nvPicPr>
        <p:blipFill>
          <a:blip r:embed="rId2" cstate="print"/>
          <a:srcRect/>
          <a:stretch>
            <a:fillRect/>
          </a:stretch>
        </p:blipFill>
        <p:spPr bwMode="auto">
          <a:xfrm>
            <a:off x="611560" y="2444552"/>
            <a:ext cx="5400600" cy="3600400"/>
          </a:xfrm>
          <a:prstGeom prst="rect">
            <a:avLst/>
          </a:prstGeom>
          <a:noFill/>
        </p:spPr>
      </p:pic>
      <p:pic>
        <p:nvPicPr>
          <p:cNvPr id="7" name="Picture 2" descr="LOGO AE-CEFTA (v"/>
          <p:cNvPicPr>
            <a:picLocks noChangeAspect="1" noChangeArrowheads="1"/>
          </p:cNvPicPr>
          <p:nvPr/>
        </p:nvPicPr>
        <p:blipFill>
          <a:blip r:embed="rId3"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534380" y="1196752"/>
            <a:ext cx="8075240" cy="1800200"/>
          </a:xfrm>
        </p:spPr>
        <p:txBody>
          <a:bodyPr>
            <a:noAutofit/>
          </a:bodyPr>
          <a:lstStyle/>
          <a:p>
            <a:pPr marL="0">
              <a:buNone/>
            </a:pPr>
            <a:r>
              <a:rPr lang="es-ES" sz="2200" dirty="0"/>
              <a:t>Supongamos que el proyecto ha comenzado la cadena de restaurantes en dos ciudades, donde la demanda de comida rápida se puede estimar basándonos en: la población, los hábitos alimenticios y los ingresos generados en los restaurantes de comida rápida en otras ciudades con demografía similar.</a:t>
            </a:r>
          </a:p>
        </p:txBody>
      </p:sp>
      <p:pic>
        <p:nvPicPr>
          <p:cNvPr id="2050" name="Picture 2" descr="C:\Documents and Settings\rruiz\Escritorio\Imagenes tamaños de mercado\american-diner-1168606_1920.jpg"/>
          <p:cNvPicPr>
            <a:picLocks noChangeAspect="1" noChangeArrowheads="1"/>
          </p:cNvPicPr>
          <p:nvPr/>
        </p:nvPicPr>
        <p:blipFill>
          <a:blip r:embed="rId2" cstate="print"/>
          <a:srcRect/>
          <a:stretch>
            <a:fillRect/>
          </a:stretch>
        </p:blipFill>
        <p:spPr bwMode="auto">
          <a:xfrm>
            <a:off x="3779912" y="3116965"/>
            <a:ext cx="4680520" cy="3120347"/>
          </a:xfrm>
          <a:prstGeom prst="rect">
            <a:avLst/>
          </a:prstGeom>
          <a:noFill/>
        </p:spPr>
      </p:pic>
      <p:sp>
        <p:nvSpPr>
          <p:cNvPr id="7" name="6 CuadroTexto"/>
          <p:cNvSpPr txBox="1"/>
          <p:nvPr/>
        </p:nvSpPr>
        <p:spPr>
          <a:xfrm>
            <a:off x="683568" y="3212976"/>
            <a:ext cx="2808312" cy="2492990"/>
          </a:xfrm>
          <a:prstGeom prst="rect">
            <a:avLst/>
          </a:prstGeom>
          <a:noFill/>
        </p:spPr>
        <p:txBody>
          <a:bodyPr wrap="square" rtlCol="0">
            <a:spAutoFit/>
          </a:bodyPr>
          <a:lstStyle/>
          <a:p>
            <a:r>
              <a:rPr lang="es-ES" sz="2200" dirty="0"/>
              <a:t>Este es nuestro mercado disponible. Si fuéramos el único restaurante de comida rápida de la ciudad, los ingresos generados serían nuestro </a:t>
            </a:r>
            <a:r>
              <a:rPr lang="es-ES" sz="2400" b="1" dirty="0">
                <a:solidFill>
                  <a:srgbClr val="FF0000"/>
                </a:solidFill>
              </a:rPr>
              <a:t>SAM</a:t>
            </a:r>
          </a:p>
        </p:txBody>
      </p:sp>
      <p:pic>
        <p:nvPicPr>
          <p:cNvPr id="6" name="Picture 2" descr="LOGO AE-CEFTA (v"/>
          <p:cNvPicPr>
            <a:picLocks noChangeAspect="1" noChangeArrowheads="1"/>
          </p:cNvPicPr>
          <p:nvPr/>
        </p:nvPicPr>
        <p:blipFill>
          <a:blip r:embed="rId3"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0" y="1484784"/>
            <a:ext cx="4114800" cy="4641379"/>
          </a:xfrm>
        </p:spPr>
        <p:txBody>
          <a:bodyPr>
            <a:normAutofit/>
          </a:bodyPr>
          <a:lstStyle/>
          <a:p>
            <a:pPr marL="0">
              <a:buNone/>
            </a:pPr>
            <a:r>
              <a:rPr lang="es-ES" sz="2000" dirty="0"/>
              <a:t>Sin embargo, lo más probable es que no seamos la única cadena de comida rápida de la ciudad, por lo que solo podríamos obtener una porción de nuestro SAM.</a:t>
            </a:r>
          </a:p>
          <a:p>
            <a:pPr marL="0">
              <a:buNone/>
            </a:pPr>
            <a:r>
              <a:rPr lang="es-ES" sz="2000" dirty="0"/>
              <a:t>El grupo de clientes integrado por los aficionados a la comida rápida que viven o trabajan cerca de  nuestros restaurantes, así como personas que están situadas más lejos, pero que están dispuestos a probar nuevas opciones y dar una oportunidad a nuestro restaurante, conforman lo que llamamos nuestro </a:t>
            </a:r>
            <a:r>
              <a:rPr lang="es-ES" sz="2400" b="1" dirty="0">
                <a:solidFill>
                  <a:srgbClr val="FF0000"/>
                </a:solidFill>
              </a:rPr>
              <a:t>SOM</a:t>
            </a:r>
            <a:r>
              <a:rPr lang="es-ES" sz="2400" dirty="0"/>
              <a:t>. </a:t>
            </a:r>
            <a:endParaRPr lang="es-ES" sz="2400" b="1" dirty="0"/>
          </a:p>
        </p:txBody>
      </p:sp>
      <p:pic>
        <p:nvPicPr>
          <p:cNvPr id="2" name="Picture 2" descr="C:\Documents and Settings\rruiz\Escritorio\Imagenes tamaños de mercado\mcdonalds-904054_640.jpg"/>
          <p:cNvPicPr>
            <a:picLocks noChangeAspect="1" noChangeArrowheads="1"/>
          </p:cNvPicPr>
          <p:nvPr/>
        </p:nvPicPr>
        <p:blipFill>
          <a:blip r:embed="rId2" cstate="print"/>
          <a:srcRect/>
          <a:stretch>
            <a:fillRect/>
          </a:stretch>
        </p:blipFill>
        <p:spPr bwMode="auto">
          <a:xfrm>
            <a:off x="611560" y="1484784"/>
            <a:ext cx="3470009" cy="4675380"/>
          </a:xfrm>
          <a:prstGeom prst="rect">
            <a:avLst/>
          </a:prstGeom>
          <a:noFill/>
        </p:spPr>
      </p:pic>
      <p:pic>
        <p:nvPicPr>
          <p:cNvPr id="6" name="Picture 2" descr="LOGO AE-CEFTA (v"/>
          <p:cNvPicPr>
            <a:picLocks noChangeAspect="1" noChangeArrowheads="1"/>
          </p:cNvPicPr>
          <p:nvPr/>
        </p:nvPicPr>
        <p:blipFill>
          <a:blip r:embed="rId3"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720080"/>
          </a:xfrm>
        </p:spPr>
        <p:txBody>
          <a:bodyPr>
            <a:normAutofit fontScale="90000"/>
          </a:bodyPr>
          <a:lstStyle/>
          <a:p>
            <a:r>
              <a:rPr lang="es-ES" sz="3600" b="1" dirty="0">
                <a:solidFill>
                  <a:schemeClr val="accent1">
                    <a:lumMod val="75000"/>
                  </a:schemeClr>
                </a:solidFill>
              </a:rPr>
              <a:t>FUENTES para consultar. Estadísticas e informes</a:t>
            </a:r>
            <a:endParaRPr lang="es-ES" sz="3600" dirty="0"/>
          </a:p>
        </p:txBody>
      </p:sp>
      <p:sp>
        <p:nvSpPr>
          <p:cNvPr id="5" name="4 Marcador de contenido"/>
          <p:cNvSpPr>
            <a:spLocks noGrp="1"/>
          </p:cNvSpPr>
          <p:nvPr>
            <p:ph idx="1"/>
          </p:nvPr>
        </p:nvSpPr>
        <p:spPr>
          <a:xfrm>
            <a:off x="457200" y="2348880"/>
            <a:ext cx="8229600" cy="3777283"/>
          </a:xfrm>
        </p:spPr>
        <p:txBody>
          <a:bodyPr>
            <a:normAutofit/>
          </a:bodyPr>
          <a:lstStyle/>
          <a:p>
            <a:r>
              <a:rPr lang="es-ES" sz="2400" dirty="0"/>
              <a:t>INE – </a:t>
            </a:r>
            <a:r>
              <a:rPr lang="es-ES" sz="2400" dirty="0">
                <a:hlinkClick r:id="rId2"/>
              </a:rPr>
              <a:t>http://www.ine.es</a:t>
            </a:r>
            <a:endParaRPr lang="es-ES" sz="2400" dirty="0"/>
          </a:p>
          <a:p>
            <a:r>
              <a:rPr lang="es-ES" sz="2400" dirty="0"/>
              <a:t>Asociaciones empresariales.</a:t>
            </a:r>
          </a:p>
          <a:p>
            <a:r>
              <a:rPr lang="es-ES" sz="2400" dirty="0"/>
              <a:t>Asociaciones sectoriales.</a:t>
            </a:r>
          </a:p>
          <a:p>
            <a:r>
              <a:rPr lang="es-ES" sz="2400" dirty="0"/>
              <a:t>Oficinas estadísticas de cada país. </a:t>
            </a:r>
          </a:p>
          <a:p>
            <a:r>
              <a:rPr lang="es-ES" sz="2400" dirty="0"/>
              <a:t>Datos estadísticos ofrecidos por entidades públicas, tanto nacionales, regionales, provinciales o municipales.</a:t>
            </a:r>
          </a:p>
          <a:p>
            <a:r>
              <a:rPr lang="es-ES" sz="2400" dirty="0"/>
              <a:t>Datos de empresas cotizadas del sector.</a:t>
            </a:r>
          </a:p>
          <a:p>
            <a:endParaRPr lang="es-ES" sz="2400" dirty="0"/>
          </a:p>
          <a:p>
            <a:endParaRPr lang="es-ES" sz="2400" dirty="0"/>
          </a:p>
        </p:txBody>
      </p:sp>
      <p:pic>
        <p:nvPicPr>
          <p:cNvPr id="6" name="Picture 2" descr="LOGO AE-CEFTA (v"/>
          <p:cNvPicPr>
            <a:picLocks noChangeAspect="1" noChangeArrowheads="1"/>
          </p:cNvPicPr>
          <p:nvPr/>
        </p:nvPicPr>
        <p:blipFill>
          <a:blip r:embed="rId3"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720080"/>
          </a:xfrm>
        </p:spPr>
        <p:txBody>
          <a:bodyPr>
            <a:normAutofit/>
          </a:bodyPr>
          <a:lstStyle/>
          <a:p>
            <a:r>
              <a:rPr lang="es-ES" sz="3600" b="1" dirty="0">
                <a:solidFill>
                  <a:schemeClr val="accent1">
                    <a:lumMod val="75000"/>
                  </a:schemeClr>
                </a:solidFill>
              </a:rPr>
              <a:t>BIBLIOGRAFÍA Y FUENTES CONSULTADAS</a:t>
            </a:r>
            <a:endParaRPr lang="es-ES" sz="3600" dirty="0"/>
          </a:p>
        </p:txBody>
      </p:sp>
      <p:sp>
        <p:nvSpPr>
          <p:cNvPr id="5" name="4 Marcador de contenido"/>
          <p:cNvSpPr>
            <a:spLocks noGrp="1"/>
          </p:cNvSpPr>
          <p:nvPr>
            <p:ph idx="1"/>
          </p:nvPr>
        </p:nvSpPr>
        <p:spPr>
          <a:xfrm>
            <a:off x="457200" y="1916832"/>
            <a:ext cx="8229600" cy="3777283"/>
          </a:xfrm>
        </p:spPr>
        <p:txBody>
          <a:bodyPr>
            <a:normAutofit/>
          </a:bodyPr>
          <a:lstStyle/>
          <a:p>
            <a:r>
              <a:rPr lang="es-ES" sz="2000" dirty="0"/>
              <a:t>La disciplina de emprender. Bill </a:t>
            </a:r>
            <a:r>
              <a:rPr lang="es-ES" sz="2000" dirty="0" err="1"/>
              <a:t>Aulet</a:t>
            </a:r>
            <a:r>
              <a:rPr lang="es-ES" sz="2000" dirty="0"/>
              <a:t>. 2015. </a:t>
            </a:r>
            <a:r>
              <a:rPr lang="es-ES" sz="2000" dirty="0" err="1"/>
              <a:t>Lideditorial</a:t>
            </a:r>
            <a:endParaRPr lang="es-ES" sz="2000" dirty="0"/>
          </a:p>
          <a:p>
            <a:r>
              <a:rPr lang="es-ES" sz="2000" dirty="0"/>
              <a:t>Una estrategia para calcular el tamaño de mercado: </a:t>
            </a:r>
            <a:r>
              <a:rPr lang="es-ES" sz="2000" dirty="0" err="1"/>
              <a:t>Tam</a:t>
            </a:r>
            <a:r>
              <a:rPr lang="es-ES" sz="2000" dirty="0"/>
              <a:t>, Sam y </a:t>
            </a:r>
            <a:r>
              <a:rPr lang="es-ES" sz="2000" dirty="0" err="1"/>
              <a:t>Som</a:t>
            </a:r>
            <a:r>
              <a:rPr lang="es-ES" sz="2000" dirty="0"/>
              <a:t>. 26/03/2014. Blog Javier </a:t>
            </a:r>
            <a:r>
              <a:rPr lang="es-ES" sz="2000" dirty="0" err="1"/>
              <a:t>Megias</a:t>
            </a:r>
            <a:r>
              <a:rPr lang="es-ES" sz="2000" dirty="0"/>
              <a:t>. </a:t>
            </a:r>
            <a:r>
              <a:rPr lang="es-ES" sz="2000" dirty="0">
                <a:hlinkClick r:id="rId2"/>
              </a:rPr>
              <a:t>http://javiermegias.com/blog/2014/03/calcular-tamano-mercado-tam-sam-som/</a:t>
            </a:r>
            <a:endParaRPr lang="es-ES" sz="2000" dirty="0"/>
          </a:p>
          <a:p>
            <a:r>
              <a:rPr lang="es-ES" sz="2000" dirty="0"/>
              <a:t>El tamaño (de mercado) si que importa. 28/09/2014. </a:t>
            </a:r>
            <a:r>
              <a:rPr lang="es-ES" sz="2000" dirty="0">
                <a:hlinkClick r:id="rId3"/>
              </a:rPr>
              <a:t>http://advenio.es/el-tamano-de-mercado-si-que-importa/</a:t>
            </a:r>
            <a:r>
              <a:rPr lang="es-ES" sz="2000" dirty="0"/>
              <a:t>.</a:t>
            </a:r>
          </a:p>
          <a:p>
            <a:r>
              <a:rPr lang="es-ES" sz="2000" dirty="0"/>
              <a:t>TAM SAM SOM- lo que significa y lo que importa. https:www.thebusinessplanshop.com/blog/en/</a:t>
            </a:r>
            <a:r>
              <a:rPr lang="es-ES" sz="2000" dirty="0" err="1"/>
              <a:t>entry</a:t>
            </a:r>
            <a:r>
              <a:rPr lang="es-ES" sz="2000" dirty="0"/>
              <a:t>/</a:t>
            </a:r>
            <a:r>
              <a:rPr lang="es-ES" sz="2000" dirty="0" err="1"/>
              <a:t>tam_sam_som</a:t>
            </a:r>
            <a:r>
              <a:rPr lang="es-ES" sz="2000" dirty="0"/>
              <a:t>.</a:t>
            </a:r>
          </a:p>
          <a:p>
            <a:endParaRPr lang="es-ES" sz="2400" dirty="0"/>
          </a:p>
          <a:p>
            <a:endParaRPr lang="es-ES" sz="2400" dirty="0"/>
          </a:p>
          <a:p>
            <a:endParaRPr lang="es-ES" sz="2400" dirty="0"/>
          </a:p>
          <a:p>
            <a:endParaRPr lang="es-ES" sz="2400" dirty="0"/>
          </a:p>
        </p:txBody>
      </p:sp>
      <p:pic>
        <p:nvPicPr>
          <p:cNvPr id="6" name="Picture 2" descr="LOGO AE-CEFTA (v"/>
          <p:cNvPicPr>
            <a:picLocks noChangeAspect="1" noChangeArrowheads="1"/>
          </p:cNvPicPr>
          <p:nvPr/>
        </p:nvPicPr>
        <p:blipFill>
          <a:blip r:embed="rId4"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1143000"/>
          </a:xfrm>
        </p:spPr>
        <p:txBody>
          <a:bodyPr/>
          <a:lstStyle/>
          <a:p>
            <a:r>
              <a:rPr lang="es-ES" b="1" dirty="0">
                <a:solidFill>
                  <a:schemeClr val="accent1">
                    <a:lumMod val="75000"/>
                  </a:schemeClr>
                </a:solidFill>
              </a:rPr>
              <a:t>Condicionante</a:t>
            </a:r>
          </a:p>
        </p:txBody>
      </p:sp>
      <p:sp>
        <p:nvSpPr>
          <p:cNvPr id="3" name="2 Marcador de contenido"/>
          <p:cNvSpPr>
            <a:spLocks noGrp="1"/>
          </p:cNvSpPr>
          <p:nvPr>
            <p:ph idx="1"/>
          </p:nvPr>
        </p:nvSpPr>
        <p:spPr>
          <a:xfrm>
            <a:off x="467544" y="2132856"/>
            <a:ext cx="8208912" cy="3960440"/>
          </a:xfrm>
        </p:spPr>
        <p:txBody>
          <a:bodyPr>
            <a:normAutofit/>
          </a:bodyPr>
          <a:lstStyle/>
          <a:p>
            <a:pPr algn="just">
              <a:buNone/>
            </a:pPr>
            <a:r>
              <a:rPr lang="es-ES" sz="2400" dirty="0"/>
              <a:t>     La única </a:t>
            </a:r>
            <a:r>
              <a:rPr lang="es-ES" sz="2400" b="1" dirty="0"/>
              <a:t>condición</a:t>
            </a:r>
            <a:r>
              <a:rPr lang="es-ES" sz="2400" dirty="0"/>
              <a:t> necesaria para que exista una empresa es un cliente que pague. Si nadie compra nuestro producto no tenemos empresa. </a:t>
            </a:r>
          </a:p>
          <a:p>
            <a:pPr indent="0" algn="just">
              <a:buNone/>
            </a:pPr>
            <a:r>
              <a:rPr lang="es-ES" sz="2400" dirty="0"/>
              <a:t>Pero, solo porque tengamos un cliente que pague,  no significa que contemos con una empresa buena. </a:t>
            </a:r>
          </a:p>
          <a:p>
            <a:pPr indent="0" algn="just">
              <a:buNone/>
            </a:pPr>
            <a:r>
              <a:rPr lang="es-ES" sz="2400" dirty="0"/>
              <a:t>Para tener una empresa buena, es necesario conseguir clientes que paguen suficiente dinero en un corto espacio de tiempo para que, no solo no nos quedemos sin tesorería, sino que además obtengamos </a:t>
            </a:r>
            <a:r>
              <a:rPr lang="es-ES" sz="2400" b="1" dirty="0"/>
              <a:t>BENEFICIOS. </a:t>
            </a:r>
          </a:p>
        </p:txBody>
      </p:sp>
      <p:pic>
        <p:nvPicPr>
          <p:cNvPr id="5" name="Picture 2" descr="LOGO AE-CEFTA (v"/>
          <p:cNvPicPr>
            <a:picLocks noChangeAspect="1" noChangeArrowheads="1"/>
          </p:cNvPicPr>
          <p:nvPr/>
        </p:nvPicPr>
        <p:blipFill>
          <a:blip r:embed="rId2"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457200" y="1124744"/>
            <a:ext cx="8229600" cy="5229200"/>
          </a:xfrm>
        </p:spPr>
        <p:txBody>
          <a:bodyPr>
            <a:normAutofit/>
          </a:bodyPr>
          <a:lstStyle/>
          <a:p>
            <a:pPr algn="ctr">
              <a:buNone/>
            </a:pPr>
            <a:r>
              <a:rPr lang="es-ES" sz="4400" b="1" dirty="0">
                <a:solidFill>
                  <a:schemeClr val="accent1">
                    <a:lumMod val="75000"/>
                  </a:schemeClr>
                </a:solidFill>
              </a:rPr>
              <a:t>¿Qué entendemos por “Cliente”?</a:t>
            </a:r>
            <a:endParaRPr lang="es-ES" sz="4400" dirty="0"/>
          </a:p>
        </p:txBody>
      </p:sp>
      <p:pic>
        <p:nvPicPr>
          <p:cNvPr id="2" name="Picture 2" descr="C:\Documents and Settings\rruiz\Escritorio\people-309093_1280.png"/>
          <p:cNvPicPr>
            <a:picLocks noChangeAspect="1" noChangeArrowheads="1"/>
          </p:cNvPicPr>
          <p:nvPr/>
        </p:nvPicPr>
        <p:blipFill>
          <a:blip r:embed="rId2" cstate="print"/>
          <a:srcRect/>
          <a:stretch>
            <a:fillRect/>
          </a:stretch>
        </p:blipFill>
        <p:spPr bwMode="auto">
          <a:xfrm>
            <a:off x="1910789" y="1988840"/>
            <a:ext cx="5322422" cy="2514110"/>
          </a:xfrm>
          <a:prstGeom prst="rect">
            <a:avLst/>
          </a:prstGeom>
          <a:noFill/>
        </p:spPr>
      </p:pic>
      <p:sp>
        <p:nvSpPr>
          <p:cNvPr id="9" name="8 Rectángulo redondeado"/>
          <p:cNvSpPr/>
          <p:nvPr/>
        </p:nvSpPr>
        <p:spPr>
          <a:xfrm>
            <a:off x="611560" y="4797152"/>
            <a:ext cx="7848872"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dirty="0"/>
              <a:t>Según la Real Academia Española de la lengua, Cliente es aquella “persona que compra en una tienda, o que utiliza con asiduidad los servicios de un profesional o empresa”.</a:t>
            </a:r>
          </a:p>
        </p:txBody>
      </p:sp>
      <p:pic>
        <p:nvPicPr>
          <p:cNvPr id="7" name="Picture 2" descr="LOGO AE-CEFTA (v"/>
          <p:cNvPicPr>
            <a:picLocks noChangeAspect="1" noChangeArrowheads="1"/>
          </p:cNvPicPr>
          <p:nvPr/>
        </p:nvPicPr>
        <p:blipFill>
          <a:blip r:embed="rId3"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750404" y="5301208"/>
            <a:ext cx="7643192" cy="1080120"/>
          </a:xfrm>
        </p:spPr>
        <p:txBody>
          <a:bodyPr>
            <a:normAutofit fontScale="62500" lnSpcReduction="20000"/>
          </a:bodyPr>
          <a:lstStyle/>
          <a:p>
            <a:pPr algn="ctr">
              <a:buNone/>
            </a:pPr>
            <a:r>
              <a:rPr lang="es-ES" sz="4000" dirty="0"/>
              <a:t>Las empresas deben focalizar sus recursos en centrarse en el </a:t>
            </a:r>
            <a:r>
              <a:rPr lang="es-ES" sz="4000" b="1" dirty="0"/>
              <a:t>cliente</a:t>
            </a:r>
            <a:r>
              <a:rPr lang="es-ES" sz="4000" dirty="0"/>
              <a:t> para encontrar una necesidad no satisfecha y construir una empresa a su alrededor</a:t>
            </a:r>
          </a:p>
        </p:txBody>
      </p:sp>
      <p:pic>
        <p:nvPicPr>
          <p:cNvPr id="1026" name="Picture 2" descr="C:\Documents and Settings\rruiz\Escritorio\Imagenes tamaños de mercado\building-1052741_1280.jpg"/>
          <p:cNvPicPr>
            <a:picLocks noChangeAspect="1" noChangeArrowheads="1"/>
          </p:cNvPicPr>
          <p:nvPr/>
        </p:nvPicPr>
        <p:blipFill>
          <a:blip r:embed="rId2" cstate="print"/>
          <a:srcRect/>
          <a:stretch>
            <a:fillRect/>
          </a:stretch>
        </p:blipFill>
        <p:spPr bwMode="auto">
          <a:xfrm>
            <a:off x="2110269" y="1196752"/>
            <a:ext cx="4923462" cy="3692597"/>
          </a:xfrm>
          <a:prstGeom prst="rect">
            <a:avLst/>
          </a:prstGeom>
          <a:noFill/>
        </p:spPr>
      </p:pic>
      <p:pic>
        <p:nvPicPr>
          <p:cNvPr id="5" name="Picture 2" descr="LOGO AE-CEFTA (v"/>
          <p:cNvPicPr>
            <a:picLocks noChangeAspect="1" noChangeArrowheads="1"/>
          </p:cNvPicPr>
          <p:nvPr/>
        </p:nvPicPr>
        <p:blipFill>
          <a:blip r:embed="rId3"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940966"/>
          </a:xfrm>
        </p:spPr>
        <p:txBody>
          <a:bodyPr>
            <a:normAutofit/>
          </a:bodyPr>
          <a:lstStyle/>
          <a:p>
            <a:r>
              <a:rPr lang="es-ES" sz="4000" b="1" dirty="0">
                <a:solidFill>
                  <a:schemeClr val="accent1">
                    <a:lumMod val="75000"/>
                  </a:schemeClr>
                </a:solidFill>
              </a:rPr>
              <a:t>¿Cómo describimos el “Mercado”?</a:t>
            </a:r>
          </a:p>
        </p:txBody>
      </p:sp>
      <p:sp>
        <p:nvSpPr>
          <p:cNvPr id="3" name="2 Marcador de contenido"/>
          <p:cNvSpPr>
            <a:spLocks noGrp="1"/>
          </p:cNvSpPr>
          <p:nvPr>
            <p:ph idx="1"/>
          </p:nvPr>
        </p:nvSpPr>
        <p:spPr>
          <a:xfrm>
            <a:off x="457200" y="2060848"/>
            <a:ext cx="8229600" cy="4065315"/>
          </a:xfrm>
        </p:spPr>
        <p:txBody>
          <a:bodyPr>
            <a:normAutofit/>
          </a:bodyPr>
          <a:lstStyle/>
          <a:p>
            <a:pPr>
              <a:buNone/>
            </a:pPr>
            <a:endParaRPr lang="es-ES" sz="2000" dirty="0"/>
          </a:p>
          <a:p>
            <a:pPr>
              <a:buNone/>
            </a:pPr>
            <a:endParaRPr lang="es-ES" sz="2000" i="1" dirty="0"/>
          </a:p>
          <a:p>
            <a:pPr>
              <a:buFont typeface="Calibri" pitchFamily="34" charset="0"/>
              <a:buChar char="–"/>
            </a:pPr>
            <a:endParaRPr lang="es-ES" sz="2000" dirty="0"/>
          </a:p>
          <a:p>
            <a:pPr>
              <a:buNone/>
            </a:pPr>
            <a:endParaRPr lang="es-ES" sz="2000" dirty="0"/>
          </a:p>
        </p:txBody>
      </p:sp>
      <p:graphicFrame>
        <p:nvGraphicFramePr>
          <p:cNvPr id="5" name="4 Diagrama"/>
          <p:cNvGraphicFramePr/>
          <p:nvPr/>
        </p:nvGraphicFramePr>
        <p:xfrm>
          <a:off x="683568" y="1988840"/>
          <a:ext cx="7812868"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LOGO AE-CEFTA (v"/>
          <p:cNvPicPr>
            <a:picLocks noChangeAspect="1" noChangeArrowheads="1"/>
          </p:cNvPicPr>
          <p:nvPr/>
        </p:nvPicPr>
        <p:blipFill>
          <a:blip r:embed="rId7"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940966"/>
          </a:xfrm>
        </p:spPr>
        <p:txBody>
          <a:bodyPr>
            <a:noAutofit/>
          </a:bodyPr>
          <a:lstStyle/>
          <a:p>
            <a:r>
              <a:rPr lang="es-ES" sz="3200" dirty="0"/>
              <a:t>¿Como podemos saber si nuestro mercado está lo suficientemente enfocado?</a:t>
            </a:r>
          </a:p>
        </p:txBody>
      </p:sp>
      <p:sp>
        <p:nvSpPr>
          <p:cNvPr id="3" name="2 Marcador de contenido"/>
          <p:cNvSpPr>
            <a:spLocks noGrp="1"/>
          </p:cNvSpPr>
          <p:nvPr>
            <p:ph idx="1"/>
          </p:nvPr>
        </p:nvSpPr>
        <p:spPr>
          <a:xfrm>
            <a:off x="457200" y="2060848"/>
            <a:ext cx="8291264" cy="4065315"/>
          </a:xfrm>
        </p:spPr>
        <p:txBody>
          <a:bodyPr>
            <a:noAutofit/>
          </a:bodyPr>
          <a:lstStyle/>
          <a:p>
            <a:pPr>
              <a:buNone/>
            </a:pPr>
            <a:r>
              <a:rPr lang="es-ES" sz="1900" dirty="0"/>
              <a:t>Tres condiciones definen un mercado</a:t>
            </a:r>
          </a:p>
          <a:p>
            <a:pPr>
              <a:buBlip>
                <a:blip r:embed="rId2"/>
              </a:buBlip>
            </a:pPr>
            <a:r>
              <a:rPr lang="es-ES" sz="1900" dirty="0"/>
              <a:t>Todos los clientes de ese mercado compran productos similares</a:t>
            </a:r>
          </a:p>
          <a:p>
            <a:pPr>
              <a:buBlip>
                <a:blip r:embed="rId2"/>
              </a:buBlip>
            </a:pPr>
            <a:r>
              <a:rPr lang="es-ES" sz="1900" dirty="0"/>
              <a:t>Los clientes de ese mercado compran con la misma frecuencia y sus expectativas sobre el valor que les aporta un producto son similares. El equipo comercial es capaz de vender a un cliente y a otro diferente sin cambiar de argumentos y sin perder efectividad.</a:t>
            </a:r>
          </a:p>
          <a:p>
            <a:pPr>
              <a:buBlip>
                <a:blip r:embed="rId2"/>
              </a:buBlip>
            </a:pPr>
            <a:r>
              <a:rPr lang="es-ES" sz="1900" dirty="0"/>
              <a:t>Se da el boca a boca entre los clientes de ese mercado; están acostumbrados a dar y recibir recomendaciones de los demás cuando hacen sus compras. Pueden pertenecer a asociaciones profesionales o trabajar en la misma zona. Si encontramos una oportunidad de mercado potencial en la que los clientes no hablan entre ellos, será muy difícil que la </a:t>
            </a:r>
            <a:r>
              <a:rPr lang="es-ES" sz="1900" dirty="0" err="1"/>
              <a:t>startup</a:t>
            </a:r>
            <a:r>
              <a:rPr lang="es-ES" sz="1900" dirty="0"/>
              <a:t> gane tracción.</a:t>
            </a:r>
          </a:p>
          <a:p>
            <a:pPr marL="0">
              <a:buNone/>
            </a:pPr>
            <a:r>
              <a:rPr lang="es-ES" sz="1900" dirty="0"/>
              <a:t>Si cumplimos estos tres criterios, conseguiremos eficiencias de escala y tendremos la posibilidad de conseguir lo que quiere toda </a:t>
            </a:r>
            <a:r>
              <a:rPr lang="es-ES" sz="1900" dirty="0" err="1"/>
              <a:t>startup</a:t>
            </a:r>
            <a:r>
              <a:rPr lang="es-ES" sz="1900" dirty="0"/>
              <a:t>: “</a:t>
            </a:r>
            <a:r>
              <a:rPr lang="es-ES" sz="1900" b="1" dirty="0"/>
              <a:t>ser viral”</a:t>
            </a:r>
          </a:p>
        </p:txBody>
      </p:sp>
      <p:pic>
        <p:nvPicPr>
          <p:cNvPr id="5" name="Picture 2" descr="LOGO AE-CEFTA (v"/>
          <p:cNvPicPr>
            <a:picLocks noChangeAspect="1" noChangeArrowheads="1"/>
          </p:cNvPicPr>
          <p:nvPr/>
        </p:nvPicPr>
        <p:blipFill>
          <a:blip r:embed="rId3"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403648" y="1340768"/>
            <a:ext cx="6336704" cy="1200329"/>
          </a:xfrm>
          <a:prstGeom prst="rect">
            <a:avLst/>
          </a:prstGeom>
          <a:noFill/>
        </p:spPr>
        <p:txBody>
          <a:bodyPr wrap="square" rtlCol="0">
            <a:spAutoFit/>
          </a:bodyPr>
          <a:lstStyle/>
          <a:p>
            <a:pPr algn="ctr"/>
            <a:r>
              <a:rPr lang="es-ES" sz="5400" b="1" dirty="0">
                <a:solidFill>
                  <a:schemeClr val="accent1">
                    <a:lumMod val="75000"/>
                  </a:schemeClr>
                </a:solidFill>
              </a:rPr>
              <a:t>Tamaños de Mercado</a:t>
            </a:r>
          </a:p>
          <a:p>
            <a:pPr algn="ctr"/>
            <a:endParaRPr lang="es-ES" dirty="0"/>
          </a:p>
        </p:txBody>
      </p:sp>
      <p:pic>
        <p:nvPicPr>
          <p:cNvPr id="2" name="Picture 2" descr="C:\Documents and Settings\rruiz\Escritorio\market-1710587_1920.jpg"/>
          <p:cNvPicPr>
            <a:picLocks noChangeAspect="1" noChangeArrowheads="1"/>
          </p:cNvPicPr>
          <p:nvPr/>
        </p:nvPicPr>
        <p:blipFill>
          <a:blip r:embed="rId2" cstate="print"/>
          <a:srcRect/>
          <a:stretch>
            <a:fillRect/>
          </a:stretch>
        </p:blipFill>
        <p:spPr bwMode="auto">
          <a:xfrm>
            <a:off x="1907704" y="2564904"/>
            <a:ext cx="5328592" cy="3553359"/>
          </a:xfrm>
          <a:prstGeom prst="rect">
            <a:avLst/>
          </a:prstGeom>
          <a:noFill/>
        </p:spPr>
      </p:pic>
      <p:pic>
        <p:nvPicPr>
          <p:cNvPr id="5" name="Picture 2" descr="LOGO AE-CEFTA (v"/>
          <p:cNvPicPr>
            <a:picLocks noChangeAspect="1" noChangeArrowheads="1"/>
          </p:cNvPicPr>
          <p:nvPr/>
        </p:nvPicPr>
        <p:blipFill>
          <a:blip r:embed="rId3"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648072"/>
          </a:xfrm>
        </p:spPr>
        <p:txBody>
          <a:bodyPr>
            <a:normAutofit/>
          </a:bodyPr>
          <a:lstStyle/>
          <a:p>
            <a:pPr indent="0" algn="ctr">
              <a:buNone/>
            </a:pPr>
            <a:r>
              <a:rPr lang="es-ES" sz="2700" b="1" dirty="0">
                <a:solidFill>
                  <a:schemeClr val="accent1">
                    <a:lumMod val="75000"/>
                  </a:schemeClr>
                </a:solidFill>
              </a:rPr>
              <a:t>¿Para que nos sirve calcular el tamaño del mercado?</a:t>
            </a:r>
          </a:p>
        </p:txBody>
      </p:sp>
      <p:sp>
        <p:nvSpPr>
          <p:cNvPr id="5" name="4 CuadroTexto"/>
          <p:cNvSpPr txBox="1"/>
          <p:nvPr/>
        </p:nvSpPr>
        <p:spPr>
          <a:xfrm>
            <a:off x="755576" y="1916832"/>
            <a:ext cx="7632848" cy="1600438"/>
          </a:xfrm>
          <a:prstGeom prst="rect">
            <a:avLst/>
          </a:prstGeom>
          <a:noFill/>
        </p:spPr>
        <p:txBody>
          <a:bodyPr wrap="square" rtlCol="0">
            <a:spAutoFit/>
          </a:bodyPr>
          <a:lstStyle/>
          <a:p>
            <a:r>
              <a:rPr lang="es-ES" sz="2000" dirty="0"/>
              <a:t>Es importante conocer desde el principio el tamaño del mercado al que debe dirigirse nuestra empresa. Eso nos permitirá  acotar la tipología de nuestros clientes, la dimensión de nuestro mercado y por  lo tanto las  posibilidades del mismo.</a:t>
            </a:r>
          </a:p>
          <a:p>
            <a:endParaRPr lang="es-ES" dirty="0"/>
          </a:p>
        </p:txBody>
      </p:sp>
      <p:pic>
        <p:nvPicPr>
          <p:cNvPr id="6" name="Picture 3" descr="C:\Documents and Settings\rruiz\Escritorio\Imagenes tamaños de mercado\fruit-1160552_1920.jpg"/>
          <p:cNvPicPr>
            <a:picLocks noChangeAspect="1" noChangeArrowheads="1"/>
          </p:cNvPicPr>
          <p:nvPr/>
        </p:nvPicPr>
        <p:blipFill>
          <a:blip r:embed="rId2" cstate="print"/>
          <a:srcRect t="21288"/>
          <a:stretch>
            <a:fillRect/>
          </a:stretch>
        </p:blipFill>
        <p:spPr bwMode="auto">
          <a:xfrm>
            <a:off x="3851920" y="3429000"/>
            <a:ext cx="4578255" cy="2702726"/>
          </a:xfrm>
          <a:prstGeom prst="rect">
            <a:avLst/>
          </a:prstGeom>
          <a:noFill/>
        </p:spPr>
      </p:pic>
      <p:sp>
        <p:nvSpPr>
          <p:cNvPr id="8" name="7 CuadroTexto"/>
          <p:cNvSpPr txBox="1"/>
          <p:nvPr/>
        </p:nvSpPr>
        <p:spPr>
          <a:xfrm>
            <a:off x="827584" y="3429000"/>
            <a:ext cx="2592288" cy="3139321"/>
          </a:xfrm>
          <a:prstGeom prst="rect">
            <a:avLst/>
          </a:prstGeom>
          <a:noFill/>
        </p:spPr>
        <p:txBody>
          <a:bodyPr wrap="square" rtlCol="0">
            <a:spAutoFit/>
          </a:bodyPr>
          <a:lstStyle/>
          <a:p>
            <a:r>
              <a:rPr lang="es-ES" sz="2000" dirty="0"/>
              <a:t>El tamaño del mercado es fundamental para comprender el potencial de nuestro proyecto y  resulta especialmente importante cuando vamos a necesitar del apoyo de inversores.</a:t>
            </a:r>
          </a:p>
          <a:p>
            <a:endParaRPr lang="es-ES" dirty="0"/>
          </a:p>
        </p:txBody>
      </p:sp>
      <p:pic>
        <p:nvPicPr>
          <p:cNvPr id="7" name="Picture 2" descr="LOGO AE-CEFTA (v"/>
          <p:cNvPicPr>
            <a:picLocks noChangeAspect="1" noChangeArrowheads="1"/>
          </p:cNvPicPr>
          <p:nvPr/>
        </p:nvPicPr>
        <p:blipFill>
          <a:blip r:embed="rId3" cstate="print"/>
          <a:srcRect/>
          <a:stretch>
            <a:fillRect/>
          </a:stretch>
        </p:blipFill>
        <p:spPr bwMode="auto">
          <a:xfrm>
            <a:off x="251520" y="188640"/>
            <a:ext cx="3524250" cy="6762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1459</Words>
  <Application>Microsoft Office PowerPoint</Application>
  <PresentationFormat>Presentación en pantalla (4:3)</PresentationFormat>
  <Paragraphs>109</Paragraphs>
  <Slides>27</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27</vt:i4>
      </vt:variant>
    </vt:vector>
  </HeadingPairs>
  <TitlesOfParts>
    <vt:vector size="30" baseType="lpstr">
      <vt:lpstr>Arial</vt:lpstr>
      <vt:lpstr>Calibri</vt:lpstr>
      <vt:lpstr>Tema de Office</vt:lpstr>
      <vt:lpstr>Valoración de Tamaños de Mercado Enfoques TAM, SAM y SOM</vt:lpstr>
      <vt:lpstr>¿Que es una empresa?</vt:lpstr>
      <vt:lpstr>Condicionante</vt:lpstr>
      <vt:lpstr>Presentación de PowerPoint</vt:lpstr>
      <vt:lpstr>Presentación de PowerPoint</vt:lpstr>
      <vt:lpstr>¿Cómo describimos el “Mercado”?</vt:lpstr>
      <vt:lpstr>¿Como podemos saber si nuestro mercado está lo suficientemente enfocado?</vt:lpstr>
      <vt:lpstr>Presentación de PowerPoint</vt:lpstr>
      <vt:lpstr>Presentación de PowerPoint</vt:lpstr>
      <vt:lpstr>Presentación de PowerPoint</vt:lpstr>
      <vt:lpstr>Presentación de PowerPoint</vt:lpstr>
      <vt:lpstr>Presentación de PowerPoint</vt:lpstr>
      <vt:lpstr>Asuntos de pasteles…</vt:lpstr>
      <vt:lpstr>TAM  (Total Addresable Market)</vt:lpstr>
      <vt:lpstr>Presentación de PowerPoint</vt:lpstr>
      <vt:lpstr>TAM Tamaño total del mercado</vt:lpstr>
      <vt:lpstr>SAM  (Serviceable Available Market)</vt:lpstr>
      <vt:lpstr>Presentación de PowerPoint</vt:lpstr>
      <vt:lpstr>SAM Mercado al que podemos servir</vt:lpstr>
      <vt:lpstr>SOM  (Serviceable Obtainable Market)</vt:lpstr>
      <vt:lpstr>Presentación de PowerPoint</vt:lpstr>
      <vt:lpstr>SOM Mercado que podemos conseguir</vt:lpstr>
      <vt:lpstr>Ejemplo. Cadena de Restaurantes de Comida Rápida</vt:lpstr>
      <vt:lpstr>Presentación de PowerPoint</vt:lpstr>
      <vt:lpstr>Presentación de PowerPoint</vt:lpstr>
      <vt:lpstr>FUENTES para consultar. Estadísticas e informes</vt:lpstr>
      <vt:lpstr>BIBLIOGRAFÍA Y FUENTES CONSULTADAS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2021-06-01T10:01:15Z</dcterms:created>
  <dcterms:modified xsi:type="dcterms:W3CDTF">2021-06-01T10:01:22Z</dcterms:modified>
</cp:coreProperties>
</file>