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tags/tag8.xml" ContentType="application/vnd.openxmlformats-officedocument.presentationml.tags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tags/tag16.xml" ContentType="application/vnd.openxmlformats-officedocument.presentationml.tags+xml"/>
  <Override PartName="/ppt/tags/tag18.xml" ContentType="application/vnd.openxmlformats-officedocument.presentationml.tags+xml"/>
  <Override PartName="/ppt/commentAuthors.xml" ContentType="application/vnd.openxmlformats-officedocument.presentationml.commentAuthors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5.xml" ContentType="application/vnd.openxmlformats-officedocument.presentationml.notesSlide+xml"/>
  <Override PartName="/ppt/tags/tag21.xml" ContentType="application/vnd.openxmlformats-officedocument.presentationml.tag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tags/tag7.xml" ContentType="application/vnd.openxmlformats-officedocument.presentationml.tags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tags/tag3.xml" ContentType="application/vnd.openxmlformats-officedocument.presentationml.tags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ppt/tags/tag19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tags/tag17.xml" ContentType="application/vnd.openxmlformats-officedocument.presentationml.tags+xml"/>
  <Override PartName="/ppt/slideLayouts/slideLayout10.xml" ContentType="application/vnd.openxmlformats-officedocument.presentationml.slideLayout+xml"/>
  <Override PartName="/ppt/tags/tag15.xml" ContentType="application/vnd.openxmlformats-officedocument.presentationml.tags+xml"/>
  <Override PartName="/ppt/tags/tag24.xml" ContentType="application/vnd.openxmlformats-officedocument.presentationml.tags+xml"/>
  <Override PartName="/ppt/notesSlides/notesSlide8.xml" ContentType="application/vnd.openxmlformats-officedocument.presentationml.notesSlide+xml"/>
  <Override PartName="/ppt/tags/tag13.xml" ContentType="application/vnd.openxmlformats-officedocument.presentationml.tags+xml"/>
  <Override PartName="/ppt/notesSlides/notesSlide6.xml" ContentType="application/vnd.openxmlformats-officedocument.presentationml.notesSlide+xml"/>
  <Override PartName="/ppt/tags/tag22.xml" ContentType="application/vnd.openxmlformats-officedocument.presentationml.tags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tags/tag11.xml" ContentType="application/vnd.openxmlformats-officedocument.presentationml.tags+xml"/>
  <Override PartName="/ppt/notesSlides/notesSlide4.xml" ContentType="application/vnd.openxmlformats-officedocument.presentationml.notesSlide+xml"/>
  <Override PartName="/ppt/tags/tag20.xml" ContentType="application/vnd.openxmlformats-officedocument.presentationml.tag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tags/tag2.xml" ContentType="application/vnd.openxmlformats-officedocument.presentationml.tags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6"/>
  </p:notesMasterIdLst>
  <p:sldIdLst>
    <p:sldId id="309" r:id="rId2"/>
    <p:sldId id="256" r:id="rId3"/>
    <p:sldId id="291" r:id="rId4"/>
    <p:sldId id="258" r:id="rId5"/>
    <p:sldId id="335" r:id="rId6"/>
    <p:sldId id="260" r:id="rId7"/>
    <p:sldId id="259" r:id="rId8"/>
    <p:sldId id="261" r:id="rId9"/>
    <p:sldId id="257" r:id="rId10"/>
    <p:sldId id="264" r:id="rId11"/>
    <p:sldId id="293" r:id="rId12"/>
    <p:sldId id="294" r:id="rId13"/>
    <p:sldId id="322" r:id="rId14"/>
    <p:sldId id="265" r:id="rId15"/>
    <p:sldId id="296" r:id="rId16"/>
    <p:sldId id="331" r:id="rId17"/>
    <p:sldId id="342" r:id="rId18"/>
    <p:sldId id="340" r:id="rId19"/>
    <p:sldId id="310" r:id="rId20"/>
    <p:sldId id="332" r:id="rId21"/>
    <p:sldId id="333" r:id="rId22"/>
    <p:sldId id="319" r:id="rId23"/>
    <p:sldId id="338" r:id="rId24"/>
    <p:sldId id="295" r:id="rId25"/>
    <p:sldId id="341" r:id="rId26"/>
    <p:sldId id="301" r:id="rId27"/>
    <p:sldId id="279" r:id="rId28"/>
    <p:sldId id="299" r:id="rId29"/>
    <p:sldId id="262" r:id="rId30"/>
    <p:sldId id="302" r:id="rId31"/>
    <p:sldId id="297" r:id="rId32"/>
    <p:sldId id="292" r:id="rId33"/>
    <p:sldId id="270" r:id="rId34"/>
    <p:sldId id="321" r:id="rId35"/>
    <p:sldId id="323" r:id="rId36"/>
    <p:sldId id="311" r:id="rId37"/>
    <p:sldId id="317" r:id="rId38"/>
    <p:sldId id="312" r:id="rId39"/>
    <p:sldId id="313" r:id="rId40"/>
    <p:sldId id="318" r:id="rId41"/>
    <p:sldId id="336" r:id="rId42"/>
    <p:sldId id="337" r:id="rId43"/>
    <p:sldId id="283" r:id="rId44"/>
    <p:sldId id="284" r:id="rId45"/>
    <p:sldId id="325" r:id="rId46"/>
    <p:sldId id="285" r:id="rId47"/>
    <p:sldId id="271" r:id="rId48"/>
    <p:sldId id="273" r:id="rId49"/>
    <p:sldId id="339" r:id="rId50"/>
    <p:sldId id="304" r:id="rId51"/>
    <p:sldId id="328" r:id="rId52"/>
    <p:sldId id="334" r:id="rId53"/>
    <p:sldId id="274" r:id="rId54"/>
    <p:sldId id="307" r:id="rId55"/>
  </p:sldIdLst>
  <p:sldSz cx="9144000" cy="6858000" type="screen4x3"/>
  <p:notesSz cx="6858000" cy="9144000"/>
  <p:defaultTextStyle>
    <a:defPPr>
      <a:defRPr lang="es-E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ocío Sánchez Alonso" initials="RSA" lastIdx="2" clrIdx="0">
    <p:extLst>
      <p:ext uri="{19B8F6BF-5375-455C-9EA6-DF929625EA0E}">
        <p15:presenceInfo xmlns="" xmlns:p15="http://schemas.microsoft.com/office/powerpoint/2012/main" userId="S-1-5-21-4059718200-3971048534-2737558321-269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8AC91"/>
    <a:srgbClr val="2B6A79"/>
    <a:srgbClr val="4FFFFF"/>
    <a:srgbClr val="C49500"/>
    <a:srgbClr val="3A90A4"/>
    <a:srgbClr val="2A7E54"/>
    <a:srgbClr val="78B832"/>
    <a:srgbClr val="74B230"/>
    <a:srgbClr val="72D0A1"/>
    <a:srgbClr val="75DB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49" autoAdjust="0"/>
    <p:restoredTop sz="92319" autoAdjust="0"/>
  </p:normalViewPr>
  <p:slideViewPr>
    <p:cSldViewPr>
      <p:cViewPr varScale="1">
        <p:scale>
          <a:sx n="99" d="100"/>
          <a:sy n="99" d="100"/>
        </p:scale>
        <p:origin x="-28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702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commentAuthors" Target="commentAuthors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A8E056D1-1634-4903-B0DC-B670382F1C83}" type="datetimeFigureOut">
              <a:rPr lang="es-ES"/>
              <a:pPr>
                <a:defRPr/>
              </a:pPr>
              <a:t>28/06/2018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ES" noProof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noProof="0"/>
              <a:t>Haga clic para modificar el estilo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1DE743D8-77BB-414B-AAD2-11190AB0FD30}" type="slidenum">
              <a:rPr lang="es-ES" altLang="es-ES"/>
              <a:pPr/>
              <a:t>‹Nº›</a:t>
            </a:fld>
            <a:endParaRPr lang="es-ES" alt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Marcador de imagen d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7" name="Marcador de not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altLang="es-ES"/>
          </a:p>
        </p:txBody>
      </p:sp>
      <p:sp>
        <p:nvSpPr>
          <p:cNvPr id="6148" name="Marcador de número de diapositiva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1B6D41F-DEAC-470A-9447-CA8EA7CE314C}" type="slidenum">
              <a:rPr lang="es-ES" altLang="es-ES"/>
              <a:pPr/>
              <a:t>9</a:t>
            </a:fld>
            <a:endParaRPr lang="es-ES" altLang="es-E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Marcador de imagen d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1" name="Marcador de not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17412" name="Marcador de número de diapositiva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A462142-1EFA-4382-B3C1-CF68FDBDAD5E}" type="slidenum">
              <a:rPr lang="es-ES" altLang="es-ES"/>
              <a:pPr/>
              <a:t>12</a:t>
            </a:fld>
            <a:endParaRPr lang="es-ES" altLang="es-E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/>
          </a:p>
        </p:txBody>
      </p:sp>
      <p:sp>
        <p:nvSpPr>
          <p:cNvPr id="256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A3434B0-C5FF-4F44-A19F-E094346EA297}" type="slidenum">
              <a:rPr lang="es-ES" altLang="es-ES"/>
              <a:pPr/>
              <a:t>28</a:t>
            </a:fld>
            <a:endParaRPr lang="es-ES" altLang="es-E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/>
          </a:p>
        </p:txBody>
      </p:sp>
      <p:sp>
        <p:nvSpPr>
          <p:cNvPr id="276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70933DAE-0A19-404D-9664-E86DB1C17F0D}" type="slidenum">
              <a:rPr lang="es-ES" altLang="es-ES"/>
              <a:pPr/>
              <a:t>29</a:t>
            </a:fld>
            <a:endParaRPr lang="es-ES" altLang="es-E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/>
          </a:p>
        </p:txBody>
      </p:sp>
      <p:sp>
        <p:nvSpPr>
          <p:cNvPr id="276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70933DAE-0A19-404D-9664-E86DB1C17F0D}" type="slidenum">
              <a:rPr lang="es-ES" altLang="es-ES"/>
              <a:pPr/>
              <a:t>30</a:t>
            </a:fld>
            <a:endParaRPr lang="es-ES" altLang="es-ES"/>
          </a:p>
        </p:txBody>
      </p:sp>
    </p:spTree>
    <p:extLst>
      <p:ext uri="{BB962C8B-B14F-4D97-AF65-F5344CB8AC3E}">
        <p14:creationId xmlns="" xmlns:p14="http://schemas.microsoft.com/office/powerpoint/2010/main" val="38781874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/>
          </a:p>
        </p:txBody>
      </p:sp>
      <p:sp>
        <p:nvSpPr>
          <p:cNvPr id="297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4FE9DE-6D32-4A37-9DF4-8F247D944FB8}" type="slidenum">
              <a:rPr lang="es-ES" altLang="es-ES"/>
              <a:pPr/>
              <a:t>31</a:t>
            </a:fld>
            <a:endParaRPr lang="es-ES" altLang="es-E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/>
          </a:p>
        </p:txBody>
      </p:sp>
      <p:sp>
        <p:nvSpPr>
          <p:cNvPr id="399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A4E3706-7ED8-459B-8868-962589425E49}" type="slidenum">
              <a:rPr lang="es-ES" altLang="es-ES"/>
              <a:pPr/>
              <a:t>47</a:t>
            </a:fld>
            <a:endParaRPr lang="es-ES" altLang="es-E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E743D8-77BB-414B-AAD2-11190AB0FD30}" type="slidenum">
              <a:rPr lang="es-ES" altLang="es-ES" smtClean="0"/>
              <a:pPr/>
              <a:t>51</a:t>
            </a:fld>
            <a:endParaRPr lang="es-ES" alt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0BA86E-8B3A-456E-BE58-4D09306CDE8D}" type="datetimeFigureOut">
              <a:rPr lang="es-ES"/>
              <a:pPr>
                <a:defRPr/>
              </a:pPr>
              <a:t>28/06/2018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625F47-AAD7-487C-94BA-A8E27B9AE895}" type="slidenum">
              <a:rPr lang="es-ES" altLang="es-ES"/>
              <a:pPr/>
              <a:t>‹Nº›</a:t>
            </a:fld>
            <a:endParaRPr lang="es-ES" altLang="es-ES"/>
          </a:p>
        </p:txBody>
      </p:sp>
    </p:spTree>
  </p:cSld>
  <p:clrMapOvr>
    <a:masterClrMapping/>
  </p:clrMapOvr>
  <p:transition spd="slow" advClick="0" advTm="1000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30FAAC-6200-4993-86D6-C8539657C13E}" type="datetimeFigureOut">
              <a:rPr lang="es-ES"/>
              <a:pPr>
                <a:defRPr/>
              </a:pPr>
              <a:t>28/06/2018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4E0D21-D04E-4FDA-9BE9-B9B65E8F735A}" type="slidenum">
              <a:rPr lang="es-ES" altLang="es-ES"/>
              <a:pPr/>
              <a:t>‹Nº›</a:t>
            </a:fld>
            <a:endParaRPr lang="es-ES" altLang="es-ES"/>
          </a:p>
        </p:txBody>
      </p:sp>
    </p:spTree>
  </p:cSld>
  <p:clrMapOvr>
    <a:masterClrMapping/>
  </p:clrMapOvr>
  <p:transition spd="slow" advClick="0" advTm="1000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74BA32-CFBD-4AC8-8B7E-FDF0BECBE091}" type="datetimeFigureOut">
              <a:rPr lang="es-ES"/>
              <a:pPr>
                <a:defRPr/>
              </a:pPr>
              <a:t>28/06/2018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231ABE-0C11-4C06-BA9F-82156A18994D}" type="slidenum">
              <a:rPr lang="es-ES" altLang="es-ES"/>
              <a:pPr/>
              <a:t>‹Nº›</a:t>
            </a:fld>
            <a:endParaRPr lang="es-ES" altLang="es-ES"/>
          </a:p>
        </p:txBody>
      </p:sp>
    </p:spTree>
  </p:cSld>
  <p:clrMapOvr>
    <a:masterClrMapping/>
  </p:clrMapOvr>
  <p:transition spd="slow" advClick="0" advTm="1000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6FB99F-B918-4483-B3D5-A34A9FADDCBA}" type="datetimeFigureOut">
              <a:rPr lang="es-ES"/>
              <a:pPr>
                <a:defRPr/>
              </a:pPr>
              <a:t>28/06/2018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FE5333-8A1E-4E8D-83BA-E6E4963DEBD4}" type="slidenum">
              <a:rPr lang="es-ES" altLang="es-ES"/>
              <a:pPr/>
              <a:t>‹Nº›</a:t>
            </a:fld>
            <a:endParaRPr lang="es-ES" altLang="es-ES"/>
          </a:p>
        </p:txBody>
      </p:sp>
    </p:spTree>
  </p:cSld>
  <p:clrMapOvr>
    <a:masterClrMapping/>
  </p:clrMapOvr>
  <p:transition spd="slow" advClick="0" advTm="1000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7D018B-762D-4D66-B7A5-50CCC4E46BAC}" type="datetimeFigureOut">
              <a:rPr lang="es-ES"/>
              <a:pPr>
                <a:defRPr/>
              </a:pPr>
              <a:t>28/06/2018</a:t>
            </a:fld>
            <a:endParaRPr lang="es-ES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AD698C-FD76-4C92-9702-7EE4AFE7A1DD}" type="slidenum">
              <a:rPr lang="es-ES" altLang="es-ES"/>
              <a:pPr/>
              <a:t>‹Nº›</a:t>
            </a:fld>
            <a:endParaRPr lang="es-ES" altLang="es-ES"/>
          </a:p>
        </p:txBody>
      </p:sp>
    </p:spTree>
  </p:cSld>
  <p:clrMapOvr>
    <a:masterClrMapping/>
  </p:clrMapOvr>
  <p:transition spd="slow" advClick="0" advTm="1000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347C2A-FB5F-4011-A633-EA17E24FCE3D}" type="datetimeFigureOut">
              <a:rPr lang="es-ES"/>
              <a:pPr>
                <a:defRPr/>
              </a:pPr>
              <a:t>28/06/2018</a:t>
            </a:fld>
            <a:endParaRPr lang="es-ES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D6800E-0508-4BC1-AD44-DA8B79199952}" type="slidenum">
              <a:rPr lang="es-ES" altLang="es-ES"/>
              <a:pPr/>
              <a:t>‹Nº›</a:t>
            </a:fld>
            <a:endParaRPr lang="es-ES" altLang="es-ES"/>
          </a:p>
        </p:txBody>
      </p:sp>
    </p:spTree>
  </p:cSld>
  <p:clrMapOvr>
    <a:masterClrMapping/>
  </p:clrMapOvr>
  <p:transition spd="slow" advClick="0" advTm="1000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31CA6A-2411-46E5-9C36-640234C96742}" type="datetimeFigureOut">
              <a:rPr lang="es-ES"/>
              <a:pPr>
                <a:defRPr/>
              </a:pPr>
              <a:t>28/06/2018</a:t>
            </a:fld>
            <a:endParaRPr lang="es-ES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AC98FF-6D5F-4149-A4D8-1635EF11E9FB}" type="slidenum">
              <a:rPr lang="es-ES" altLang="es-ES"/>
              <a:pPr/>
              <a:t>‹Nº›</a:t>
            </a:fld>
            <a:endParaRPr lang="es-ES" altLang="es-ES"/>
          </a:p>
        </p:txBody>
      </p:sp>
    </p:spTree>
  </p:cSld>
  <p:clrMapOvr>
    <a:masterClrMapping/>
  </p:clrMapOvr>
  <p:transition spd="slow" advClick="0" advTm="1000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AE6714-4903-4D37-89F2-7A8B4D38F3F1}" type="datetimeFigureOut">
              <a:rPr lang="es-ES"/>
              <a:pPr>
                <a:defRPr/>
              </a:pPr>
              <a:t>28/06/2018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7D7A55-B74E-46CC-AE03-E5B143539346}" type="slidenum">
              <a:rPr lang="es-ES" altLang="es-ES"/>
              <a:pPr/>
              <a:t>‹Nº›</a:t>
            </a:fld>
            <a:endParaRPr lang="es-ES" altLang="es-ES"/>
          </a:p>
        </p:txBody>
      </p:sp>
    </p:spTree>
  </p:cSld>
  <p:clrMapOvr>
    <a:masterClrMapping/>
  </p:clrMapOvr>
  <p:transition spd="slow" advClick="0" advTm="1000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C1F36F-94BC-4973-9749-CFCA54E78972}" type="datetimeFigureOut">
              <a:rPr lang="es-ES"/>
              <a:pPr>
                <a:defRPr/>
              </a:pPr>
              <a:t>28/06/2018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703811-8FBA-43B8-8450-4B51712E0C9A}" type="slidenum">
              <a:rPr lang="es-ES" altLang="es-ES"/>
              <a:pPr/>
              <a:t>‹Nº›</a:t>
            </a:fld>
            <a:endParaRPr lang="es-ES" altLang="es-ES"/>
          </a:p>
        </p:txBody>
      </p:sp>
    </p:spTree>
  </p:cSld>
  <p:clrMapOvr>
    <a:masterClrMapping/>
  </p:clrMapOvr>
  <p:transition spd="slow" advClick="0" advTm="1000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8B4C61-AC04-4298-A0CA-DC09AA8025B8}" type="datetimeFigureOut">
              <a:rPr lang="es-ES"/>
              <a:pPr>
                <a:defRPr/>
              </a:pPr>
              <a:t>28/06/2018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FAEA89-67FD-4879-B45A-FAF85B699CEC}" type="slidenum">
              <a:rPr lang="es-ES" altLang="es-ES"/>
              <a:pPr/>
              <a:t>‹Nº›</a:t>
            </a:fld>
            <a:endParaRPr lang="es-ES" altLang="es-ES"/>
          </a:p>
        </p:txBody>
      </p:sp>
    </p:spTree>
  </p:cSld>
  <p:clrMapOvr>
    <a:masterClrMapping/>
  </p:clrMapOvr>
  <p:transition spd="slow" advClick="0" advTm="1000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6B24E4-A13B-4E50-800A-A4915373A340}" type="datetimeFigureOut">
              <a:rPr lang="es-ES"/>
              <a:pPr>
                <a:defRPr/>
              </a:pPr>
              <a:t>28/06/2018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B58636-B643-47BD-9282-6B00E85BE8F0}" type="slidenum">
              <a:rPr lang="es-ES" altLang="es-ES"/>
              <a:pPr/>
              <a:t>‹Nº›</a:t>
            </a:fld>
            <a:endParaRPr lang="es-ES" altLang="es-ES"/>
          </a:p>
        </p:txBody>
      </p:sp>
    </p:spTree>
  </p:cSld>
  <p:clrMapOvr>
    <a:masterClrMapping/>
  </p:clrMapOvr>
  <p:transition spd="slow" advClick="0" advTm="1000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50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Haga clic para modificar el estilo de título del patrón</a:t>
            </a:r>
          </a:p>
        </p:txBody>
      </p:sp>
      <p:sp>
        <p:nvSpPr>
          <p:cNvPr id="102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Haga clic para modificar el estilo de texto del patrón</a:t>
            </a:r>
          </a:p>
          <a:p>
            <a:pPr lvl="1"/>
            <a:r>
              <a:rPr lang="es-ES" altLang="es-ES"/>
              <a:t>Segundo nivel</a:t>
            </a:r>
          </a:p>
          <a:p>
            <a:pPr lvl="2"/>
            <a:r>
              <a:rPr lang="es-ES" altLang="es-ES"/>
              <a:t>Tercer nivel</a:t>
            </a:r>
          </a:p>
          <a:p>
            <a:pPr lvl="3"/>
            <a:r>
              <a:rPr lang="es-ES" altLang="es-ES"/>
              <a:t>Cuarto nivel</a:t>
            </a:r>
          </a:p>
          <a:p>
            <a:pPr lvl="4"/>
            <a:r>
              <a:rPr lang="es-ES" alt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68AE8FC-0888-42E4-8BE1-3F9B3ED53F35}" type="datetimeFigureOut">
              <a:rPr lang="es-ES"/>
              <a:pPr>
                <a:defRPr/>
              </a:pPr>
              <a:t>28/06/2018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fld id="{F7342070-84A8-4457-8F87-73E2C175CFB3}" type="slidenum">
              <a:rPr lang="es-ES" altLang="es-ES"/>
              <a:pPr/>
              <a:t>‹Nº›</a:t>
            </a:fld>
            <a:endParaRPr lang="es-ES" alt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 advClick="0" advTm="1000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Relationship Id="rId5" Type="http://schemas.openxmlformats.org/officeDocument/2006/relationships/image" Target="../media/image22.jpeg"/><Relationship Id="rId4" Type="http://schemas.openxmlformats.org/officeDocument/2006/relationships/image" Target="../media/image1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Relationship Id="rId4" Type="http://schemas.openxmlformats.org/officeDocument/2006/relationships/image" Target="../media/image2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7" Type="http://schemas.openxmlformats.org/officeDocument/2006/relationships/image" Target="../media/image46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51.jpeg"/><Relationship Id="rId7" Type="http://schemas.openxmlformats.org/officeDocument/2006/relationships/image" Target="../media/image55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3.xml"/><Relationship Id="rId6" Type="http://schemas.openxmlformats.org/officeDocument/2006/relationships/image" Target="../media/image54.jpeg"/><Relationship Id="rId5" Type="http://schemas.openxmlformats.org/officeDocument/2006/relationships/image" Target="../media/image53.jpeg"/><Relationship Id="rId4" Type="http://schemas.openxmlformats.org/officeDocument/2006/relationships/image" Target="../media/image52.jpeg"/><Relationship Id="rId9" Type="http://schemas.openxmlformats.org/officeDocument/2006/relationships/image" Target="../media/image57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4.xml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5.xml"/><Relationship Id="rId5" Type="http://schemas.openxmlformats.org/officeDocument/2006/relationships/image" Target="../media/image65.jpeg"/><Relationship Id="rId4" Type="http://schemas.openxmlformats.org/officeDocument/2006/relationships/image" Target="../media/image64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6.xml"/><Relationship Id="rId4" Type="http://schemas.openxmlformats.org/officeDocument/2006/relationships/image" Target="../media/image66.jpe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jpeg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7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7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7" Type="http://schemas.openxmlformats.org/officeDocument/2006/relationships/image" Target="../media/image77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8.xml"/><Relationship Id="rId6" Type="http://schemas.openxmlformats.org/officeDocument/2006/relationships/image" Target="../media/image76.png"/><Relationship Id="rId5" Type="http://schemas.openxmlformats.org/officeDocument/2006/relationships/image" Target="../media/image75.jpeg"/><Relationship Id="rId4" Type="http://schemas.openxmlformats.org/officeDocument/2006/relationships/image" Target="../media/image7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7" Type="http://schemas.openxmlformats.org/officeDocument/2006/relationships/image" Target="../media/image82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9.xml"/><Relationship Id="rId6" Type="http://schemas.openxmlformats.org/officeDocument/2006/relationships/image" Target="../media/image81.jpeg"/><Relationship Id="rId5" Type="http://schemas.openxmlformats.org/officeDocument/2006/relationships/image" Target="../media/image80.jpeg"/><Relationship Id="rId4" Type="http://schemas.openxmlformats.org/officeDocument/2006/relationships/image" Target="../media/image79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0.xml"/><Relationship Id="rId5" Type="http://schemas.openxmlformats.org/officeDocument/2006/relationships/image" Target="../media/image85.png"/><Relationship Id="rId4" Type="http://schemas.openxmlformats.org/officeDocument/2006/relationships/image" Target="../media/image84.jpe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7" Type="http://schemas.openxmlformats.org/officeDocument/2006/relationships/image" Target="../media/image37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0.png"/><Relationship Id="rId5" Type="http://schemas.openxmlformats.org/officeDocument/2006/relationships/image" Target="../media/image89.png"/><Relationship Id="rId4" Type="http://schemas.openxmlformats.org/officeDocument/2006/relationships/image" Target="../media/image77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5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2.jpeg"/><Relationship Id="rId5" Type="http://schemas.openxmlformats.org/officeDocument/2006/relationships/image" Target="../media/image101.jpeg"/><Relationship Id="rId4" Type="http://schemas.openxmlformats.org/officeDocument/2006/relationships/image" Target="../media/image100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4.xml"/><Relationship Id="rId4" Type="http://schemas.openxmlformats.org/officeDocument/2006/relationships/image" Target="../media/image108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5.png"/><Relationship Id="rId5" Type="http://schemas.openxmlformats.org/officeDocument/2006/relationships/image" Target="../media/image114.png"/><Relationship Id="rId4" Type="http://schemas.openxmlformats.org/officeDocument/2006/relationships/image" Target="../media/image113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5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10 Imagen" descr="Fotolia_196873909_ImagenPortad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459432"/>
            <a:ext cx="9144000" cy="6071433"/>
          </a:xfrm>
          <a:prstGeom prst="rect">
            <a:avLst/>
          </a:prstGeom>
        </p:spPr>
      </p:pic>
      <p:sp>
        <p:nvSpPr>
          <p:cNvPr id="3076" name="7 CuadroTexto">
            <a:extLst>
              <a:ext uri="{FF2B5EF4-FFF2-40B4-BE49-F238E27FC236}">
                <a16:creationId xmlns="" xmlns:a16="http://schemas.microsoft.com/office/drawing/2014/main" id="{37C68AEB-9AF4-43ED-874E-DD2E5B4A1F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08520" y="3966155"/>
            <a:ext cx="3816424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altLang="es-ES" sz="5400" b="1" dirty="0">
                <a:solidFill>
                  <a:srgbClr val="08AC91"/>
                </a:solidFill>
                <a:latin typeface="Calibri" pitchFamily="34" charset="0"/>
              </a:rPr>
              <a:t>ANDALUCÍA</a:t>
            </a:r>
          </a:p>
        </p:txBody>
      </p:sp>
      <p:sp>
        <p:nvSpPr>
          <p:cNvPr id="8" name="7 Rectángulo">
            <a:extLst>
              <a:ext uri="{FF2B5EF4-FFF2-40B4-BE49-F238E27FC236}">
                <a16:creationId xmlns="" xmlns:a16="http://schemas.microsoft.com/office/drawing/2014/main" id="{C5F8033B-377F-428D-BF12-C9337E56031E}"/>
              </a:ext>
            </a:extLst>
          </p:cNvPr>
          <p:cNvSpPr/>
          <p:nvPr/>
        </p:nvSpPr>
        <p:spPr>
          <a:xfrm>
            <a:off x="0" y="5445224"/>
            <a:ext cx="9144000" cy="1412776"/>
          </a:xfrm>
          <a:prstGeom prst="rect">
            <a:avLst/>
          </a:prstGeom>
          <a:solidFill>
            <a:srgbClr val="08AC91">
              <a:alpha val="69000"/>
            </a:srgbClr>
          </a:solidFill>
          <a:ln>
            <a:solidFill>
              <a:srgbClr val="08AC91">
                <a:alpha val="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10" name="7 CuadroTexto">
            <a:extLst>
              <a:ext uri="{FF2B5EF4-FFF2-40B4-BE49-F238E27FC236}">
                <a16:creationId xmlns="" xmlns:a16="http://schemas.microsoft.com/office/drawing/2014/main" id="{37C68AEB-9AF4-43ED-874E-DD2E5B4A1F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9632" y="4542219"/>
            <a:ext cx="3888432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altLang="es-ES" sz="5400" b="1" dirty="0">
                <a:solidFill>
                  <a:schemeClr val="bg1"/>
                </a:solidFill>
                <a:latin typeface="Calibri" pitchFamily="34" charset="0"/>
              </a:rPr>
              <a:t>EMPRENDE</a:t>
            </a:r>
            <a:endParaRPr lang="es-ES" altLang="es-ES" sz="48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="" xmlns:a16="http://schemas.microsoft.com/office/drawing/2014/main" id="{73A6B6E8-011D-4120-8C3E-0604B756892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5733956"/>
            <a:ext cx="6480720" cy="71867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320055518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7D356212-7FE1-499F-9A4B-952E77E984A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29238" cy="6858000"/>
          </a:xfrm>
          <a:prstGeom prst="rect">
            <a:avLst/>
          </a:prstGeom>
        </p:spPr>
      </p:pic>
      <p:sp>
        <p:nvSpPr>
          <p:cNvPr id="15" name="14 CuadroTexto"/>
          <p:cNvSpPr txBox="1"/>
          <p:nvPr/>
        </p:nvSpPr>
        <p:spPr>
          <a:xfrm>
            <a:off x="5004048" y="1052736"/>
            <a:ext cx="3888432" cy="224676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 sz="1400" b="1" dirty="0">
              <a:solidFill>
                <a:schemeClr val="bg1">
                  <a:lumMod val="65000"/>
                </a:schemeClr>
              </a:solidFill>
              <a:latin typeface="+mn-lt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b="1" dirty="0">
                <a:solidFill>
                  <a:srgbClr val="08A88D"/>
                </a:solidFill>
                <a:latin typeface="+mn-lt"/>
                <a:cs typeface="Arial" pitchFamily="34" charset="0"/>
              </a:rPr>
              <a:t>Fomentar la cultura emprendedora </a:t>
            </a:r>
            <a:r>
              <a:rPr lang="es-ES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Arial" pitchFamily="34" charset="0"/>
              </a:rPr>
              <a:t>y</a:t>
            </a:r>
            <a:r>
              <a:rPr lang="es-ES" dirty="0">
                <a:solidFill>
                  <a:schemeClr val="bg1">
                    <a:lumMod val="65000"/>
                  </a:schemeClr>
                </a:solidFill>
                <a:latin typeface="+mn-lt"/>
                <a:cs typeface="Arial" pitchFamily="34" charset="0"/>
              </a:rPr>
              <a:t> </a:t>
            </a:r>
            <a:r>
              <a:rPr lang="es-ES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Arial" pitchFamily="34" charset="0"/>
              </a:rPr>
              <a:t>la actividad empresarial </a:t>
            </a:r>
            <a:r>
              <a:rPr lang="es-ES" dirty="0">
                <a:solidFill>
                  <a:schemeClr val="bg1">
                    <a:lumMod val="50000"/>
                  </a:schemeClr>
                </a:solidFill>
                <a:latin typeface="+mn-lt"/>
                <a:cs typeface="Arial" pitchFamily="34" charset="0"/>
              </a:rPr>
              <a:t>andaluza mediante</a:t>
            </a:r>
            <a:r>
              <a:rPr lang="es-ES" b="1" dirty="0">
                <a:solidFill>
                  <a:schemeClr val="bg1">
                    <a:lumMod val="50000"/>
                  </a:schemeClr>
                </a:solidFill>
                <a:latin typeface="+mn-lt"/>
                <a:cs typeface="Arial" pitchFamily="34" charset="0"/>
              </a:rPr>
              <a:t> actuaciones y servicios de apoyo a proyectos emprendedores, </a:t>
            </a:r>
            <a:r>
              <a:rPr lang="es-ES" dirty="0">
                <a:solidFill>
                  <a:schemeClr val="bg1">
                    <a:lumMod val="50000"/>
                  </a:schemeClr>
                </a:solidFill>
                <a:latin typeface="+mn-lt"/>
                <a:cs typeface="Arial" pitchFamily="34" charset="0"/>
              </a:rPr>
              <a:t>destinados a impulsar la </a:t>
            </a:r>
            <a:r>
              <a:rPr lang="es-ES" b="1" dirty="0">
                <a:solidFill>
                  <a:srgbClr val="08A88D"/>
                </a:solidFill>
                <a:latin typeface="+mn-lt"/>
                <a:cs typeface="Arial" pitchFamily="34" charset="0"/>
              </a:rPr>
              <a:t>creación de nuevas empresas</a:t>
            </a:r>
            <a:r>
              <a:rPr lang="es-ES" b="1" dirty="0">
                <a:solidFill>
                  <a:srgbClr val="2DC1BD"/>
                </a:solidFill>
                <a:latin typeface="+mn-lt"/>
                <a:cs typeface="Arial" pitchFamily="34" charset="0"/>
              </a:rPr>
              <a:t> </a:t>
            </a:r>
            <a:r>
              <a:rPr lang="es-ES" dirty="0">
                <a:solidFill>
                  <a:schemeClr val="bg1">
                    <a:lumMod val="50000"/>
                  </a:schemeClr>
                </a:solidFill>
                <a:latin typeface="+mn-lt"/>
                <a:cs typeface="Arial" pitchFamily="34" charset="0"/>
              </a:rPr>
              <a:t>y la </a:t>
            </a:r>
            <a:r>
              <a:rPr lang="es-ES" b="1" dirty="0">
                <a:solidFill>
                  <a:srgbClr val="08A88D"/>
                </a:solidFill>
                <a:latin typeface="+mn-lt"/>
                <a:cs typeface="Arial" pitchFamily="34" charset="0"/>
              </a:rPr>
              <a:t>consolidación</a:t>
            </a:r>
            <a:r>
              <a:rPr lang="es-ES" b="1" dirty="0">
                <a:solidFill>
                  <a:srgbClr val="2DC1BD"/>
                </a:solidFill>
                <a:latin typeface="+mn-lt"/>
                <a:cs typeface="Arial" pitchFamily="34" charset="0"/>
              </a:rPr>
              <a:t> </a:t>
            </a:r>
            <a:r>
              <a:rPr lang="es-ES" dirty="0">
                <a:solidFill>
                  <a:schemeClr val="bg1">
                    <a:lumMod val="50000"/>
                  </a:schemeClr>
                </a:solidFill>
                <a:latin typeface="+mn-lt"/>
                <a:cs typeface="Arial" pitchFamily="34" charset="0"/>
              </a:rPr>
              <a:t>de</a:t>
            </a:r>
            <a:r>
              <a:rPr lang="es-ES" dirty="0">
                <a:solidFill>
                  <a:srgbClr val="2DC1BD"/>
                </a:solidFill>
                <a:latin typeface="+mn-lt"/>
                <a:cs typeface="Arial" pitchFamily="34" charset="0"/>
              </a:rPr>
              <a:t> </a:t>
            </a:r>
            <a:r>
              <a:rPr lang="es-ES" dirty="0">
                <a:solidFill>
                  <a:schemeClr val="bg1">
                    <a:lumMod val="50000"/>
                  </a:schemeClr>
                </a:solidFill>
                <a:latin typeface="+mn-lt"/>
                <a:cs typeface="Arial" pitchFamily="34" charset="0"/>
              </a:rPr>
              <a:t>las existentes. </a:t>
            </a:r>
          </a:p>
        </p:txBody>
      </p:sp>
      <p:sp>
        <p:nvSpPr>
          <p:cNvPr id="16" name="15 CuadroTexto"/>
          <p:cNvSpPr txBox="1"/>
          <p:nvPr/>
        </p:nvSpPr>
        <p:spPr bwMode="auto">
          <a:xfrm>
            <a:off x="5183560" y="3477776"/>
            <a:ext cx="3492896" cy="283154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638175" lvl="1" indent="-45720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  <a:tabLst>
                <a:tab pos="447675" algn="l"/>
              </a:tabLst>
              <a:defRPr/>
            </a:pPr>
            <a:r>
              <a:rPr lang="es-ES" sz="2600" b="1" dirty="0">
                <a:solidFill>
                  <a:srgbClr val="08A88D"/>
                </a:solidFill>
                <a:latin typeface="+mn-lt"/>
                <a:cs typeface="Arial" pitchFamily="34" charset="0"/>
              </a:rPr>
              <a:t>925 profesionales</a:t>
            </a:r>
            <a:r>
              <a:rPr lang="es-ES" dirty="0">
                <a:solidFill>
                  <a:schemeClr val="bg1">
                    <a:lumMod val="50000"/>
                  </a:schemeClr>
                </a:solidFill>
                <a:latin typeface="+mn-lt"/>
                <a:cs typeface="Arial" pitchFamily="34" charset="0"/>
              </a:rPr>
              <a:t>, </a:t>
            </a:r>
            <a:r>
              <a:rPr lang="es-ES" sz="1700" dirty="0">
                <a:solidFill>
                  <a:schemeClr val="bg1">
                    <a:lumMod val="50000"/>
                  </a:schemeClr>
                </a:solidFill>
                <a:latin typeface="+mn-lt"/>
                <a:cs typeface="Arial" pitchFamily="34" charset="0"/>
              </a:rPr>
              <a:t>la mayoría con formación universitaria (85%)</a:t>
            </a:r>
          </a:p>
          <a:p>
            <a:pPr marL="447675" lvl="1" indent="-266700" eaLnBrk="1" fontAlgn="auto" hangingPunct="1">
              <a:spcBef>
                <a:spcPts val="0"/>
              </a:spcBef>
              <a:spcAft>
                <a:spcPts val="0"/>
              </a:spcAft>
              <a:tabLst>
                <a:tab pos="447675" algn="l"/>
              </a:tabLst>
              <a:defRPr/>
            </a:pPr>
            <a:endParaRPr lang="es-ES" b="1" dirty="0">
              <a:solidFill>
                <a:srgbClr val="7F7F7F"/>
              </a:solidFill>
              <a:latin typeface="+mn-lt"/>
              <a:cs typeface="Arial" pitchFamily="34" charset="0"/>
            </a:endParaRPr>
          </a:p>
          <a:p>
            <a:pPr marL="638175" lvl="1" indent="-45720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  <a:tabLst>
                <a:tab pos="447675" algn="l"/>
              </a:tabLst>
              <a:defRPr/>
            </a:pPr>
            <a:r>
              <a:rPr lang="es-ES" sz="2600" b="1" dirty="0">
                <a:solidFill>
                  <a:srgbClr val="08A88D"/>
                </a:solidFill>
                <a:latin typeface="+mn-lt"/>
                <a:cs typeface="Arial" pitchFamily="34" charset="0"/>
              </a:rPr>
              <a:t>263 CADE</a:t>
            </a:r>
            <a:r>
              <a:rPr lang="es-ES" sz="1700" b="1" dirty="0">
                <a:solidFill>
                  <a:srgbClr val="08A88D"/>
                </a:solidFill>
                <a:latin typeface="+mn-lt"/>
                <a:cs typeface="Arial" pitchFamily="34" charset="0"/>
              </a:rPr>
              <a:t> </a:t>
            </a:r>
            <a:r>
              <a:rPr lang="es-ES" sz="1700" dirty="0">
                <a:solidFill>
                  <a:schemeClr val="bg1">
                    <a:lumMod val="50000"/>
                  </a:schemeClr>
                </a:solidFill>
                <a:latin typeface="+mn-lt"/>
                <a:cs typeface="Arial" pitchFamily="34" charset="0"/>
              </a:rPr>
              <a:t>y</a:t>
            </a:r>
            <a:r>
              <a:rPr lang="es-ES" sz="1700" b="1" dirty="0">
                <a:solidFill>
                  <a:schemeClr val="bg1">
                    <a:lumMod val="50000"/>
                  </a:schemeClr>
                </a:solidFill>
                <a:latin typeface="+mn-lt"/>
                <a:cs typeface="Arial" pitchFamily="34" charset="0"/>
              </a:rPr>
              <a:t> 60</a:t>
            </a:r>
            <a:r>
              <a:rPr lang="es-ES" sz="1700" dirty="0">
                <a:solidFill>
                  <a:schemeClr val="bg1">
                    <a:lumMod val="50000"/>
                  </a:schemeClr>
                </a:solidFill>
                <a:latin typeface="+mn-lt"/>
                <a:cs typeface="Arial" pitchFamily="34" charset="0"/>
              </a:rPr>
              <a:t> puntos de información</a:t>
            </a:r>
            <a:endParaRPr lang="es-ES" sz="1700" dirty="0">
              <a:solidFill>
                <a:srgbClr val="C00000"/>
              </a:solidFill>
              <a:latin typeface="+mn-lt"/>
              <a:cs typeface="Arial" pitchFamily="34" charset="0"/>
            </a:endParaRPr>
          </a:p>
          <a:p>
            <a:pPr marL="447675" lvl="1" indent="-266700" eaLnBrk="1" fontAlgn="auto" hangingPunct="1">
              <a:spcBef>
                <a:spcPts val="0"/>
              </a:spcBef>
              <a:spcAft>
                <a:spcPts val="0"/>
              </a:spcAft>
              <a:tabLst>
                <a:tab pos="447675" algn="l"/>
              </a:tabLst>
              <a:defRPr/>
            </a:pPr>
            <a:endParaRPr lang="es-ES" sz="1400" b="1" dirty="0">
              <a:solidFill>
                <a:srgbClr val="7F7F7F"/>
              </a:solidFill>
              <a:latin typeface="+mn-lt"/>
              <a:cs typeface="Arial" pitchFamily="34" charset="0"/>
            </a:endParaRPr>
          </a:p>
          <a:p>
            <a:pPr marL="638175" lvl="1" indent="-45720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  <a:tabLst>
                <a:tab pos="447675" algn="l"/>
              </a:tabLst>
              <a:defRPr/>
            </a:pPr>
            <a:r>
              <a:rPr lang="es-ES" sz="2600" b="1" dirty="0">
                <a:solidFill>
                  <a:srgbClr val="08A88D"/>
                </a:solidFill>
                <a:latin typeface="+mn-lt"/>
                <a:cs typeface="Arial" pitchFamily="34" charset="0"/>
              </a:rPr>
              <a:t>872 alojamientos </a:t>
            </a:r>
            <a:r>
              <a:rPr lang="es-ES" sz="1700" dirty="0">
                <a:solidFill>
                  <a:schemeClr val="bg1">
                    <a:lumMod val="50000"/>
                  </a:schemeClr>
                </a:solidFill>
                <a:latin typeface="+mn-lt"/>
                <a:cs typeface="Arial" pitchFamily="34" charset="0"/>
              </a:rPr>
              <a:t>empresariales </a:t>
            </a:r>
            <a:endParaRPr lang="es-ES_tradnl" sz="1700" dirty="0">
              <a:solidFill>
                <a:schemeClr val="bg1">
                  <a:lumMod val="50000"/>
                </a:schemeClr>
              </a:solidFill>
              <a:latin typeface="+mn-lt"/>
              <a:cs typeface="Arial" pitchFamily="34" charset="0"/>
            </a:endParaRPr>
          </a:p>
        </p:txBody>
      </p:sp>
      <p:sp>
        <p:nvSpPr>
          <p:cNvPr id="29" name="28 CuadroTexto"/>
          <p:cNvSpPr txBox="1"/>
          <p:nvPr/>
        </p:nvSpPr>
        <p:spPr>
          <a:xfrm>
            <a:off x="8532440" y="6289575"/>
            <a:ext cx="2880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2</a:t>
            </a:r>
            <a:endParaRPr lang="es-ES" sz="2000" b="1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  <p:sp>
        <p:nvSpPr>
          <p:cNvPr id="30" name="29 CuadroTexto"/>
          <p:cNvSpPr txBox="1"/>
          <p:nvPr/>
        </p:nvSpPr>
        <p:spPr>
          <a:xfrm>
            <a:off x="467544" y="6309320"/>
            <a:ext cx="187220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b="1" dirty="0">
                <a:solidFill>
                  <a:schemeClr val="bg1"/>
                </a:solidFill>
              </a:rPr>
              <a:t>ANDALUCÍA</a:t>
            </a:r>
            <a:r>
              <a:rPr lang="es-ES" sz="1100" b="1" dirty="0"/>
              <a:t> </a:t>
            </a:r>
            <a:r>
              <a:rPr lang="es-ES" sz="1100" b="1" dirty="0">
                <a:solidFill>
                  <a:srgbClr val="08A88D"/>
                </a:solidFill>
              </a:rPr>
              <a:t>EMPRENDE</a:t>
            </a:r>
          </a:p>
        </p:txBody>
      </p:sp>
      <p:cxnSp>
        <p:nvCxnSpPr>
          <p:cNvPr id="32" name="31 Conector recto"/>
          <p:cNvCxnSpPr>
            <a:stCxn id="30" idx="3"/>
          </p:cNvCxnSpPr>
          <p:nvPr/>
        </p:nvCxnSpPr>
        <p:spPr>
          <a:xfrm>
            <a:off x="2339752" y="6440125"/>
            <a:ext cx="6048672" cy="13211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32 CuadroTexto"/>
          <p:cNvSpPr txBox="1"/>
          <p:nvPr/>
        </p:nvSpPr>
        <p:spPr>
          <a:xfrm>
            <a:off x="1763688" y="260648"/>
            <a:ext cx="57606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40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¿QUÉ </a:t>
            </a:r>
            <a:r>
              <a:rPr lang="es-ES" sz="4000" b="1" dirty="0">
                <a:solidFill>
                  <a:srgbClr val="08A88D"/>
                </a:solidFill>
                <a:latin typeface="+mj-lt"/>
                <a:cs typeface="Arial" pitchFamily="34" charset="0"/>
              </a:rPr>
              <a:t>HACEMOS?</a:t>
            </a:r>
          </a:p>
        </p:txBody>
      </p:sp>
    </p:spTree>
    <p:custDataLst>
      <p:tags r:id="rId1"/>
    </p:custDataLst>
  </p:cSld>
  <p:clrMapOvr>
    <a:masterClrMapping/>
  </p:clrMapOvr>
  <p:transition spd="slow" advClick="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28 Rectángulo"/>
          <p:cNvSpPr/>
          <p:nvPr/>
        </p:nvSpPr>
        <p:spPr>
          <a:xfrm>
            <a:off x="827584" y="335558"/>
            <a:ext cx="763284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3200" b="1" dirty="0">
                <a:solidFill>
                  <a:schemeClr val="bg1">
                    <a:lumMod val="65000"/>
                  </a:schemeClr>
                </a:solidFill>
                <a:latin typeface="+mj-lt"/>
                <a:cs typeface="Arial" pitchFamily="34" charset="0"/>
              </a:rPr>
              <a:t>CREACIÓN DE EMPRESAS Y EMPLEO </a:t>
            </a:r>
            <a:r>
              <a:rPr lang="es-ES" sz="3200" b="1" dirty="0">
                <a:solidFill>
                  <a:srgbClr val="08A88D"/>
                </a:solidFill>
                <a:latin typeface="+mj-lt"/>
                <a:cs typeface="Arial" pitchFamily="34" charset="0"/>
              </a:rPr>
              <a:t>ANDALUCÍA EMPRENDE</a:t>
            </a:r>
            <a:endParaRPr lang="es-ES" sz="3600" b="1" dirty="0">
              <a:solidFill>
                <a:srgbClr val="08A88D"/>
              </a:solidFill>
              <a:latin typeface="+mj-lt"/>
              <a:cs typeface="Arial" pitchFamily="34" charset="0"/>
            </a:endParaRPr>
          </a:p>
        </p:txBody>
      </p:sp>
      <p:sp>
        <p:nvSpPr>
          <p:cNvPr id="22" name="21 CuadroTexto"/>
          <p:cNvSpPr txBox="1"/>
          <p:nvPr/>
        </p:nvSpPr>
        <p:spPr>
          <a:xfrm>
            <a:off x="8532440" y="6289575"/>
            <a:ext cx="2880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3</a:t>
            </a:r>
          </a:p>
        </p:txBody>
      </p:sp>
      <p:sp>
        <p:nvSpPr>
          <p:cNvPr id="23" name="22 CuadroTexto"/>
          <p:cNvSpPr txBox="1"/>
          <p:nvPr/>
        </p:nvSpPr>
        <p:spPr>
          <a:xfrm>
            <a:off x="467544" y="6309320"/>
            <a:ext cx="18722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ANDALUCÍA</a:t>
            </a:r>
            <a:r>
              <a:rPr lang="es-ES" sz="1200" b="1" dirty="0">
                <a:latin typeface="+mn-lt"/>
              </a:rPr>
              <a:t> </a:t>
            </a:r>
            <a:r>
              <a:rPr lang="es-ES" sz="1200" b="1" dirty="0">
                <a:solidFill>
                  <a:srgbClr val="08A88D"/>
                </a:solidFill>
                <a:latin typeface="+mn-lt"/>
              </a:rPr>
              <a:t>EMPRENDE</a:t>
            </a:r>
          </a:p>
        </p:txBody>
      </p:sp>
      <p:cxnSp>
        <p:nvCxnSpPr>
          <p:cNvPr id="25" name="24 Conector recto"/>
          <p:cNvCxnSpPr>
            <a:stCxn id="23" idx="3"/>
          </p:cNvCxnSpPr>
          <p:nvPr/>
        </p:nvCxnSpPr>
        <p:spPr>
          <a:xfrm>
            <a:off x="2339752" y="6447820"/>
            <a:ext cx="6048672" cy="5516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42 Grupo"/>
          <p:cNvGrpSpPr/>
          <p:nvPr/>
        </p:nvGrpSpPr>
        <p:grpSpPr>
          <a:xfrm>
            <a:off x="6228184" y="1673768"/>
            <a:ext cx="2592288" cy="4248472"/>
            <a:chOff x="3275856" y="1700808"/>
            <a:chExt cx="2592288" cy="4248472"/>
          </a:xfrm>
        </p:grpSpPr>
        <p:sp>
          <p:nvSpPr>
            <p:cNvPr id="40" name="39 Rectángulo"/>
            <p:cNvSpPr/>
            <p:nvPr/>
          </p:nvSpPr>
          <p:spPr>
            <a:xfrm>
              <a:off x="3275856" y="1700808"/>
              <a:ext cx="2592288" cy="4248472"/>
            </a:xfrm>
            <a:prstGeom prst="rect">
              <a:avLst/>
            </a:prstGeom>
            <a:solidFill>
              <a:srgbClr val="08A88D"/>
            </a:solidFill>
            <a:ln>
              <a:solidFill>
                <a:srgbClr val="08A88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pic>
          <p:nvPicPr>
            <p:cNvPr id="31" name="30 Imagen" descr="Fotolia_52488293_Subscription_Monthly_M.jpg"/>
            <p:cNvPicPr>
              <a:picLocks noChangeAspect="1"/>
            </p:cNvPicPr>
            <p:nvPr/>
          </p:nvPicPr>
          <p:blipFill>
            <a:blip r:embed="rId3" cstate="email"/>
            <a:stretch>
              <a:fillRect/>
            </a:stretch>
          </p:blipFill>
          <p:spPr>
            <a:xfrm>
              <a:off x="3347864" y="2204864"/>
              <a:ext cx="2448272" cy="2243326"/>
            </a:xfrm>
            <a:prstGeom prst="rect">
              <a:avLst/>
            </a:prstGeom>
          </p:spPr>
        </p:pic>
      </p:grpSp>
      <p:grpSp>
        <p:nvGrpSpPr>
          <p:cNvPr id="42" name="41 Grupo"/>
          <p:cNvGrpSpPr/>
          <p:nvPr/>
        </p:nvGrpSpPr>
        <p:grpSpPr>
          <a:xfrm>
            <a:off x="467544" y="1700808"/>
            <a:ext cx="2592288" cy="4248472"/>
            <a:chOff x="467544" y="1700808"/>
            <a:chExt cx="2592288" cy="4248472"/>
          </a:xfrm>
          <a:solidFill>
            <a:srgbClr val="358497"/>
          </a:solidFill>
        </p:grpSpPr>
        <p:sp>
          <p:nvSpPr>
            <p:cNvPr id="41" name="40 Rectángulo"/>
            <p:cNvSpPr/>
            <p:nvPr/>
          </p:nvSpPr>
          <p:spPr>
            <a:xfrm>
              <a:off x="467544" y="1700808"/>
              <a:ext cx="2592288" cy="4248472"/>
            </a:xfrm>
            <a:prstGeom prst="rect">
              <a:avLst/>
            </a:prstGeom>
            <a:grpFill/>
            <a:ln>
              <a:solidFill>
                <a:srgbClr val="35849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pic>
          <p:nvPicPr>
            <p:cNvPr id="32" name="31 Imagen" descr="Fotolia_87494096_Subscription_Monthly_M.jpg"/>
            <p:cNvPicPr>
              <a:picLocks noChangeAspect="1"/>
            </p:cNvPicPr>
            <p:nvPr/>
          </p:nvPicPr>
          <p:blipFill>
            <a:blip r:embed="rId4" cstate="email"/>
            <a:stretch>
              <a:fillRect/>
            </a:stretch>
          </p:blipFill>
          <p:spPr>
            <a:xfrm>
              <a:off x="539552" y="2204864"/>
              <a:ext cx="2448272" cy="2203018"/>
            </a:xfrm>
            <a:prstGeom prst="rect">
              <a:avLst/>
            </a:prstGeom>
            <a:grpFill/>
            <a:ln>
              <a:solidFill>
                <a:srgbClr val="358497"/>
              </a:solidFill>
            </a:ln>
          </p:spPr>
        </p:pic>
      </p:grpSp>
      <p:sp>
        <p:nvSpPr>
          <p:cNvPr id="39" name="38 Rectángulo"/>
          <p:cNvSpPr/>
          <p:nvPr/>
        </p:nvSpPr>
        <p:spPr>
          <a:xfrm>
            <a:off x="3347864" y="1675229"/>
            <a:ext cx="2592288" cy="4248472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35" name="34 Imagen" descr="Fotolia_92579538_Subscription_Monthly_M.jpg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3419872" y="2251293"/>
            <a:ext cx="2439025" cy="2160240"/>
          </a:xfrm>
          <a:prstGeom prst="rect">
            <a:avLst/>
          </a:prstGeom>
        </p:spPr>
      </p:pic>
      <p:sp>
        <p:nvSpPr>
          <p:cNvPr id="45" name="44 Rectángulo"/>
          <p:cNvSpPr/>
          <p:nvPr/>
        </p:nvSpPr>
        <p:spPr bwMode="auto">
          <a:xfrm>
            <a:off x="3690652" y="4725144"/>
            <a:ext cx="1690687" cy="113877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4000" b="1" dirty="0">
                <a:solidFill>
                  <a:schemeClr val="bg1">
                    <a:lumMod val="95000"/>
                  </a:schemeClr>
                </a:solidFill>
                <a:latin typeface="+mj-lt"/>
                <a:cs typeface="Arial" charset="0"/>
              </a:rPr>
              <a:t>9.967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800" b="1" dirty="0">
                <a:solidFill>
                  <a:schemeClr val="bg1">
                    <a:lumMod val="95000"/>
                  </a:schemeClr>
                </a:solidFill>
                <a:latin typeface="+mj-lt"/>
                <a:cs typeface="Arial" charset="0"/>
              </a:rPr>
              <a:t>empleos</a:t>
            </a:r>
            <a:r>
              <a:rPr lang="es-ES" sz="1100" dirty="0">
                <a:solidFill>
                  <a:schemeClr val="bg1">
                    <a:lumMod val="95000"/>
                  </a:schemeClr>
                </a:solidFill>
                <a:cs typeface="Arial" charset="0"/>
              </a:rPr>
              <a:t> </a:t>
            </a:r>
            <a:endParaRPr lang="es-ES" sz="1050" dirty="0">
              <a:solidFill>
                <a:schemeClr val="bg1">
                  <a:lumMod val="95000"/>
                </a:schemeClr>
              </a:solidFill>
              <a:cs typeface="Arial" charset="0"/>
            </a:endParaRPr>
          </a:p>
        </p:txBody>
      </p:sp>
      <p:sp>
        <p:nvSpPr>
          <p:cNvPr id="21" name="20 Rectángulo"/>
          <p:cNvSpPr/>
          <p:nvPr/>
        </p:nvSpPr>
        <p:spPr bwMode="auto">
          <a:xfrm>
            <a:off x="6533659" y="4622089"/>
            <a:ext cx="2160587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3200" b="1" dirty="0">
                <a:solidFill>
                  <a:schemeClr val="bg1">
                    <a:lumMod val="95000"/>
                  </a:schemeClr>
                </a:solidFill>
                <a:latin typeface="+mj-lt"/>
                <a:cs typeface="Arial" charset="0"/>
              </a:rPr>
              <a:t>93,4 </a:t>
            </a:r>
            <a:r>
              <a:rPr lang="es-ES" sz="3200" b="1" dirty="0">
                <a:solidFill>
                  <a:schemeClr val="bg1">
                    <a:lumMod val="95000"/>
                  </a:schemeClr>
                </a:solidFill>
                <a:latin typeface="+mn-lt"/>
                <a:cs typeface="Arial" charset="0"/>
              </a:rPr>
              <a:t>M € </a:t>
            </a:r>
            <a:r>
              <a:rPr lang="es-ES" sz="2800" b="1" dirty="0">
                <a:solidFill>
                  <a:schemeClr val="bg1">
                    <a:lumMod val="95000"/>
                  </a:schemeClr>
                </a:solidFill>
                <a:latin typeface="+mn-lt"/>
                <a:cs typeface="Arial" charset="0"/>
              </a:rPr>
              <a:t>inversión </a:t>
            </a:r>
            <a:endParaRPr lang="es-ES" sz="2800" dirty="0">
              <a:solidFill>
                <a:schemeClr val="bg1">
                  <a:lumMod val="95000"/>
                </a:schemeClr>
              </a:solidFill>
              <a:latin typeface="+mn-lt"/>
              <a:cs typeface="Arial" charset="0"/>
            </a:endParaRPr>
          </a:p>
        </p:txBody>
      </p:sp>
      <p:sp>
        <p:nvSpPr>
          <p:cNvPr id="18" name="17 Rectángulo"/>
          <p:cNvSpPr/>
          <p:nvPr/>
        </p:nvSpPr>
        <p:spPr bwMode="auto">
          <a:xfrm>
            <a:off x="611560" y="4653136"/>
            <a:ext cx="223224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4000" b="1" dirty="0">
                <a:solidFill>
                  <a:schemeClr val="bg1">
                    <a:lumMod val="95000"/>
                  </a:schemeClr>
                </a:solidFill>
                <a:latin typeface="+mn-lt"/>
                <a:cs typeface="Arial" charset="0"/>
              </a:rPr>
              <a:t>8.793</a:t>
            </a:r>
            <a:endParaRPr lang="es-ES" sz="3200" b="1" dirty="0">
              <a:solidFill>
                <a:schemeClr val="bg1">
                  <a:lumMod val="95000"/>
                </a:schemeClr>
              </a:solidFill>
              <a:latin typeface="+mn-lt"/>
              <a:cs typeface="Arial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800" b="1" dirty="0">
                <a:solidFill>
                  <a:schemeClr val="bg1">
                    <a:lumMod val="95000"/>
                  </a:schemeClr>
                </a:solidFill>
                <a:latin typeface="+mj-lt"/>
                <a:cs typeface="Arial" charset="0"/>
              </a:rPr>
              <a:t>empresas</a:t>
            </a:r>
            <a:r>
              <a:rPr lang="es-ES" dirty="0">
                <a:solidFill>
                  <a:schemeClr val="bg1">
                    <a:lumMod val="95000"/>
                  </a:schemeClr>
                </a:solidFill>
                <a:latin typeface="+mj-lt"/>
                <a:cs typeface="Arial" charset="0"/>
              </a:rPr>
              <a:t> </a:t>
            </a:r>
            <a:endParaRPr lang="es-ES" sz="3200" dirty="0">
              <a:solidFill>
                <a:schemeClr val="bg1">
                  <a:lumMod val="95000"/>
                </a:schemeClr>
              </a:solidFill>
              <a:latin typeface="+mn-lt"/>
              <a:cs typeface="Arial" charset="0"/>
            </a:endParaRPr>
          </a:p>
        </p:txBody>
      </p:sp>
    </p:spTree>
    <p:custDataLst>
      <p:tags r:id="rId1"/>
    </p:custDataLst>
  </p:cSld>
  <p:clrMapOvr>
    <a:masterClrMapping/>
  </p:clrMapOvr>
  <p:transition spd="slow" advClick="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28 Imagen" descr="Diana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1907704" y="188640"/>
            <a:ext cx="7236296" cy="5904656"/>
          </a:xfrm>
          <a:prstGeom prst="rect">
            <a:avLst/>
          </a:prstGeom>
        </p:spPr>
      </p:pic>
      <p:grpSp>
        <p:nvGrpSpPr>
          <p:cNvPr id="38" name="37 Grupo"/>
          <p:cNvGrpSpPr/>
          <p:nvPr/>
        </p:nvGrpSpPr>
        <p:grpSpPr>
          <a:xfrm>
            <a:off x="143000" y="4976970"/>
            <a:ext cx="1619672" cy="1080120"/>
            <a:chOff x="251520" y="2420888"/>
            <a:chExt cx="1619672" cy="1080120"/>
          </a:xfrm>
        </p:grpSpPr>
        <p:sp>
          <p:nvSpPr>
            <p:cNvPr id="32" name="31 Rectángulo redondeado"/>
            <p:cNvSpPr/>
            <p:nvPr/>
          </p:nvSpPr>
          <p:spPr>
            <a:xfrm>
              <a:off x="251520" y="2420888"/>
              <a:ext cx="1619672" cy="1080120"/>
            </a:xfrm>
            <a:prstGeom prst="roundRect">
              <a:avLst/>
            </a:prstGeom>
            <a:noFill/>
            <a:ln>
              <a:solidFill>
                <a:srgbClr val="08A88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7" name="16 CuadroTexto"/>
            <p:cNvSpPr txBox="1">
              <a:spLocks noChangeArrowheads="1"/>
            </p:cNvSpPr>
            <p:nvPr/>
          </p:nvSpPr>
          <p:spPr bwMode="auto">
            <a:xfrm>
              <a:off x="251520" y="2420888"/>
              <a:ext cx="1619672" cy="10772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eaLnBrk="1" hangingPunct="1"/>
              <a:r>
                <a:rPr lang="es-ES" altLang="es-ES" sz="2400" b="1" dirty="0">
                  <a:solidFill>
                    <a:srgbClr val="08A88D"/>
                  </a:solidFill>
                  <a:latin typeface="Calibri" pitchFamily="34" charset="0"/>
                </a:rPr>
                <a:t>43</a:t>
              </a:r>
              <a:endParaRPr lang="es-ES" altLang="es-ES" sz="2000" b="1" dirty="0">
                <a:solidFill>
                  <a:srgbClr val="08A88D"/>
                </a:solidFill>
                <a:latin typeface="Calibri" pitchFamily="34" charset="0"/>
              </a:endParaRPr>
            </a:p>
            <a:p>
              <a:pPr algn="ctr" eaLnBrk="1" hangingPunct="1"/>
              <a:r>
                <a:rPr lang="es-ES" altLang="es-ES" sz="2000" b="1" dirty="0">
                  <a:solidFill>
                    <a:srgbClr val="08A88D"/>
                  </a:solidFill>
                  <a:latin typeface="Calibri" pitchFamily="34" charset="0"/>
                </a:rPr>
                <a:t>economía </a:t>
              </a:r>
            </a:p>
            <a:p>
              <a:pPr algn="ctr" eaLnBrk="1" hangingPunct="1"/>
              <a:r>
                <a:rPr lang="es-ES" altLang="es-ES" sz="2000" b="1" dirty="0">
                  <a:solidFill>
                    <a:srgbClr val="08A88D"/>
                  </a:solidFill>
                  <a:latin typeface="Calibri" pitchFamily="34" charset="0"/>
                </a:rPr>
                <a:t>social</a:t>
              </a:r>
            </a:p>
          </p:txBody>
        </p:sp>
      </p:grpSp>
      <p:grpSp>
        <p:nvGrpSpPr>
          <p:cNvPr id="36" name="35 Grupo"/>
          <p:cNvGrpSpPr/>
          <p:nvPr/>
        </p:nvGrpSpPr>
        <p:grpSpPr>
          <a:xfrm>
            <a:off x="125252" y="3357118"/>
            <a:ext cx="1728192" cy="1080120"/>
            <a:chOff x="144016" y="3645024"/>
            <a:chExt cx="1691680" cy="1080120"/>
          </a:xfrm>
        </p:grpSpPr>
        <p:sp>
          <p:nvSpPr>
            <p:cNvPr id="35" name="34 Rectángulo redondeado"/>
            <p:cNvSpPr/>
            <p:nvPr/>
          </p:nvSpPr>
          <p:spPr>
            <a:xfrm>
              <a:off x="144016" y="3717032"/>
              <a:ext cx="1691680" cy="1008112"/>
            </a:xfrm>
            <a:prstGeom prst="roundRect">
              <a:avLst/>
            </a:prstGeom>
            <a:noFill/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8" name="17 CuadroTexto"/>
            <p:cNvSpPr txBox="1">
              <a:spLocks noChangeArrowheads="1"/>
            </p:cNvSpPr>
            <p:nvPr/>
          </p:nvSpPr>
          <p:spPr bwMode="auto">
            <a:xfrm>
              <a:off x="214983" y="3645024"/>
              <a:ext cx="1548705" cy="10772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eaLnBrk="1" hangingPunct="1"/>
              <a:r>
                <a:rPr lang="es-ES" altLang="es-ES" sz="2400" b="1" dirty="0">
                  <a:solidFill>
                    <a:schemeClr val="accent5"/>
                  </a:solidFill>
                  <a:latin typeface="Calibri" pitchFamily="34" charset="0"/>
                </a:rPr>
                <a:t>84</a:t>
              </a:r>
              <a:endParaRPr lang="es-ES" altLang="es-ES" sz="2000" b="1" dirty="0">
                <a:solidFill>
                  <a:schemeClr val="accent5"/>
                </a:solidFill>
                <a:latin typeface="Calibri" pitchFamily="34" charset="0"/>
              </a:endParaRPr>
            </a:p>
            <a:p>
              <a:pPr algn="ctr" eaLnBrk="1" hangingPunct="1"/>
              <a:r>
                <a:rPr lang="es-ES" altLang="es-ES" sz="2000" b="1" dirty="0">
                  <a:solidFill>
                    <a:schemeClr val="accent5"/>
                  </a:solidFill>
                  <a:latin typeface="Calibri" pitchFamily="34" charset="0"/>
                </a:rPr>
                <a:t>otras formas </a:t>
              </a:r>
            </a:p>
            <a:p>
              <a:pPr algn="ctr" eaLnBrk="1" hangingPunct="1"/>
              <a:r>
                <a:rPr lang="es-ES" altLang="es-ES" sz="2000" b="1" dirty="0">
                  <a:solidFill>
                    <a:schemeClr val="accent5"/>
                  </a:solidFill>
                  <a:latin typeface="Calibri" pitchFamily="34" charset="0"/>
                </a:rPr>
                <a:t>jurídicas</a:t>
              </a:r>
            </a:p>
          </p:txBody>
        </p:sp>
      </p:grpSp>
      <p:sp>
        <p:nvSpPr>
          <p:cNvPr id="15" name="14 Rectángulo"/>
          <p:cNvSpPr/>
          <p:nvPr/>
        </p:nvSpPr>
        <p:spPr>
          <a:xfrm>
            <a:off x="4283968" y="1052736"/>
            <a:ext cx="3168352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4400" b="1" dirty="0">
                <a:latin typeface="+mj-lt"/>
              </a:rPr>
              <a:t>    </a:t>
            </a:r>
            <a:r>
              <a:rPr lang="es-ES" sz="5400" b="1" dirty="0">
                <a:solidFill>
                  <a:srgbClr val="08A88D"/>
                </a:solidFill>
                <a:latin typeface="+mj-lt"/>
              </a:rPr>
              <a:t>8.793</a:t>
            </a:r>
            <a:r>
              <a:rPr lang="es-ES" sz="4400" b="1" dirty="0">
                <a:solidFill>
                  <a:srgbClr val="08A88D"/>
                </a:solidFill>
                <a:latin typeface="+mj-lt"/>
              </a:rPr>
              <a:t> </a:t>
            </a:r>
          </a:p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4400" b="1" dirty="0">
                <a:solidFill>
                  <a:srgbClr val="08A88D"/>
                </a:solidFill>
                <a:latin typeface="+mj-lt"/>
              </a:rPr>
              <a:t>empresas</a:t>
            </a:r>
            <a:endParaRPr lang="es-ES" sz="4400" b="1" dirty="0">
              <a:solidFill>
                <a:srgbClr val="08A88D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5" name="24 CuadroTexto"/>
          <p:cNvSpPr txBox="1"/>
          <p:nvPr/>
        </p:nvSpPr>
        <p:spPr>
          <a:xfrm>
            <a:off x="8532440" y="6289575"/>
            <a:ext cx="2880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4</a:t>
            </a:r>
            <a:endParaRPr lang="es-ES" sz="2000" b="1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  <p:sp>
        <p:nvSpPr>
          <p:cNvPr id="26" name="25 CuadroTexto"/>
          <p:cNvSpPr txBox="1"/>
          <p:nvPr/>
        </p:nvSpPr>
        <p:spPr>
          <a:xfrm>
            <a:off x="467544" y="6309320"/>
            <a:ext cx="18722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ANDALUCÍA</a:t>
            </a:r>
            <a:r>
              <a:rPr lang="es-ES" sz="1200" b="1" dirty="0">
                <a:latin typeface="+mn-lt"/>
              </a:rPr>
              <a:t> </a:t>
            </a:r>
            <a:r>
              <a:rPr lang="es-ES" sz="1200" b="1" dirty="0">
                <a:solidFill>
                  <a:srgbClr val="08A88D"/>
                </a:solidFill>
                <a:latin typeface="+mn-lt"/>
              </a:rPr>
              <a:t>EMPRENDE</a:t>
            </a:r>
          </a:p>
        </p:txBody>
      </p:sp>
      <p:cxnSp>
        <p:nvCxnSpPr>
          <p:cNvPr id="27" name="26 Conector recto"/>
          <p:cNvCxnSpPr>
            <a:stCxn id="26" idx="3"/>
          </p:cNvCxnSpPr>
          <p:nvPr/>
        </p:nvCxnSpPr>
        <p:spPr>
          <a:xfrm>
            <a:off x="2339752" y="6447820"/>
            <a:ext cx="6048672" cy="5516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30 Grupo"/>
          <p:cNvGrpSpPr/>
          <p:nvPr/>
        </p:nvGrpSpPr>
        <p:grpSpPr>
          <a:xfrm>
            <a:off x="179512" y="188640"/>
            <a:ext cx="1656184" cy="1080120"/>
            <a:chOff x="0" y="980728"/>
            <a:chExt cx="1656184" cy="1080120"/>
          </a:xfrm>
        </p:grpSpPr>
        <p:sp>
          <p:nvSpPr>
            <p:cNvPr id="19" name="18 CuadroTexto"/>
            <p:cNvSpPr txBox="1">
              <a:spLocks noChangeArrowheads="1"/>
            </p:cNvSpPr>
            <p:nvPr/>
          </p:nvSpPr>
          <p:spPr bwMode="auto">
            <a:xfrm>
              <a:off x="0" y="980728"/>
              <a:ext cx="1656184" cy="10772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eaLnBrk="1" hangingPunct="1"/>
              <a:r>
                <a:rPr lang="es-ES" altLang="es-ES" sz="2400" b="1" dirty="0">
                  <a:solidFill>
                    <a:srgbClr val="92D050"/>
                  </a:solidFill>
                  <a:latin typeface="Calibri" pitchFamily="34" charset="0"/>
                </a:rPr>
                <a:t>7.962</a:t>
              </a:r>
            </a:p>
            <a:p>
              <a:pPr algn="ctr" eaLnBrk="1" hangingPunct="1"/>
              <a:r>
                <a:rPr lang="es-ES" altLang="es-ES" sz="2000" b="1" dirty="0">
                  <a:solidFill>
                    <a:srgbClr val="92D050"/>
                  </a:solidFill>
                  <a:latin typeface="Calibri" pitchFamily="34" charset="0"/>
                </a:rPr>
                <a:t>empresarios individuales</a:t>
              </a:r>
            </a:p>
          </p:txBody>
        </p:sp>
        <p:sp>
          <p:nvSpPr>
            <p:cNvPr id="30" name="29 Rectángulo redondeado"/>
            <p:cNvSpPr/>
            <p:nvPr/>
          </p:nvSpPr>
          <p:spPr>
            <a:xfrm>
              <a:off x="0" y="980728"/>
              <a:ext cx="1619672" cy="1080120"/>
            </a:xfrm>
            <a:prstGeom prst="roundRect">
              <a:avLst/>
            </a:prstGeom>
            <a:noFill/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grpSp>
        <p:nvGrpSpPr>
          <p:cNvPr id="37" name="36 Grupo"/>
          <p:cNvGrpSpPr/>
          <p:nvPr/>
        </p:nvGrpSpPr>
        <p:grpSpPr>
          <a:xfrm>
            <a:off x="107504" y="1649904"/>
            <a:ext cx="1619672" cy="1156777"/>
            <a:chOff x="179512" y="4861609"/>
            <a:chExt cx="1619672" cy="1156777"/>
          </a:xfrm>
        </p:grpSpPr>
        <p:sp>
          <p:nvSpPr>
            <p:cNvPr id="20" name="19 CuadroTexto"/>
            <p:cNvSpPr txBox="1">
              <a:spLocks noChangeArrowheads="1"/>
            </p:cNvSpPr>
            <p:nvPr/>
          </p:nvSpPr>
          <p:spPr bwMode="auto">
            <a:xfrm>
              <a:off x="179512" y="4941168"/>
              <a:ext cx="1619672" cy="10772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eaLnBrk="1" hangingPunct="1"/>
              <a:r>
                <a:rPr lang="es-ES" altLang="es-ES" sz="2400" b="1" dirty="0">
                  <a:solidFill>
                    <a:srgbClr val="009AD0"/>
                  </a:solidFill>
                  <a:latin typeface="Calibri" pitchFamily="34" charset="0"/>
                </a:rPr>
                <a:t>704</a:t>
              </a:r>
              <a:endParaRPr lang="es-ES" altLang="es-ES" sz="2000" b="1" dirty="0">
                <a:solidFill>
                  <a:srgbClr val="009AD0"/>
                </a:solidFill>
                <a:latin typeface="Calibri" pitchFamily="34" charset="0"/>
              </a:endParaRPr>
            </a:p>
            <a:p>
              <a:pPr algn="ctr" eaLnBrk="1" hangingPunct="1"/>
              <a:r>
                <a:rPr lang="es-ES" altLang="es-ES" sz="2000" b="1" dirty="0">
                  <a:solidFill>
                    <a:srgbClr val="009AD0"/>
                  </a:solidFill>
                  <a:latin typeface="Calibri" pitchFamily="34" charset="0"/>
                </a:rPr>
                <a:t>sociedades mercantiles</a:t>
              </a:r>
            </a:p>
          </p:txBody>
        </p:sp>
        <p:sp>
          <p:nvSpPr>
            <p:cNvPr id="34" name="33 Rectángulo redondeado"/>
            <p:cNvSpPr/>
            <p:nvPr/>
          </p:nvSpPr>
          <p:spPr>
            <a:xfrm>
              <a:off x="215008" y="4861609"/>
              <a:ext cx="1584176" cy="1152128"/>
            </a:xfrm>
            <a:prstGeom prst="roundRect">
              <a:avLst/>
            </a:prstGeom>
            <a:noFill/>
            <a:ln>
              <a:solidFill>
                <a:srgbClr val="009AD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2" name="Rectángulo 1">
            <a:extLst>
              <a:ext uri="{FF2B5EF4-FFF2-40B4-BE49-F238E27FC236}">
                <a16:creationId xmlns="" xmlns:a16="http://schemas.microsoft.com/office/drawing/2014/main" id="{739DCB18-618F-4EA2-B0F7-F242E5BC09FC}"/>
              </a:ext>
            </a:extLst>
          </p:cNvPr>
          <p:cNvSpPr/>
          <p:nvPr/>
        </p:nvSpPr>
        <p:spPr>
          <a:xfrm>
            <a:off x="4518248" y="3789040"/>
            <a:ext cx="2934072" cy="1538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4000" b="1" dirty="0">
                <a:solidFill>
                  <a:srgbClr val="08AC91"/>
                </a:solidFill>
                <a:latin typeface="+mn-lt"/>
                <a:cs typeface="Arial" pitchFamily="34" charset="0"/>
              </a:rPr>
              <a:t>43,95%</a:t>
            </a:r>
            <a:r>
              <a:rPr lang="es-ES" sz="4000" dirty="0">
                <a:solidFill>
                  <a:srgbClr val="65FF65"/>
                </a:solidFill>
                <a:latin typeface="+mn-lt"/>
                <a:cs typeface="Arial" pitchFamily="34" charset="0"/>
              </a:rPr>
              <a:t> </a:t>
            </a:r>
          </a:p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Arial" pitchFamily="34" charset="0"/>
              </a:rPr>
              <a:t>promovidas por </a:t>
            </a:r>
            <a:r>
              <a:rPr lang="es-ES" sz="3600" b="1" dirty="0">
                <a:solidFill>
                  <a:srgbClr val="08AC91"/>
                </a:solidFill>
                <a:latin typeface="+mn-lt"/>
                <a:cs typeface="Arial" pitchFamily="34" charset="0"/>
              </a:rPr>
              <a:t>mujeres</a:t>
            </a:r>
            <a:endParaRPr lang="es-ES_tradnl" sz="2000" dirty="0">
              <a:solidFill>
                <a:srgbClr val="08AC91"/>
              </a:solidFill>
              <a:latin typeface="+mn-lt"/>
              <a:cs typeface="Arial" pitchFamily="34" charset="0"/>
            </a:endParaRPr>
          </a:p>
        </p:txBody>
      </p:sp>
    </p:spTree>
    <p:custDataLst>
      <p:tags r:id="rId1"/>
    </p:custDataLst>
  </p:cSld>
  <p:clrMapOvr>
    <a:masterClrMapping/>
  </p:clrMapOvr>
  <p:transition spd="slow" advClick="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9 Rectángulo redondeado">
            <a:extLst>
              <a:ext uri="{FF2B5EF4-FFF2-40B4-BE49-F238E27FC236}">
                <a16:creationId xmlns="" xmlns:a16="http://schemas.microsoft.com/office/drawing/2014/main" id="{07E687A9-CC9E-43E6-A6F1-4C0D2802B6B0}"/>
              </a:ext>
            </a:extLst>
          </p:cNvPr>
          <p:cNvSpPr/>
          <p:nvPr/>
        </p:nvSpPr>
        <p:spPr>
          <a:xfrm>
            <a:off x="6012160" y="2636912"/>
            <a:ext cx="2735262" cy="2736304"/>
          </a:xfrm>
          <a:prstGeom prst="roundRect">
            <a:avLst/>
          </a:prstGeom>
          <a:noFill/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s-ES"/>
          </a:p>
        </p:txBody>
      </p:sp>
      <p:sp>
        <p:nvSpPr>
          <p:cNvPr id="3" name="25 CuadroTexto">
            <a:extLst>
              <a:ext uri="{FF2B5EF4-FFF2-40B4-BE49-F238E27FC236}">
                <a16:creationId xmlns="" xmlns:a16="http://schemas.microsoft.com/office/drawing/2014/main" id="{2806BDA9-E7FC-4FAC-822C-52B56AF89605}"/>
              </a:ext>
            </a:extLst>
          </p:cNvPr>
          <p:cNvSpPr txBox="1"/>
          <p:nvPr/>
        </p:nvSpPr>
        <p:spPr>
          <a:xfrm>
            <a:off x="6012160" y="2780928"/>
            <a:ext cx="2647950" cy="24622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s-ES" sz="5400" b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77%</a:t>
            </a:r>
            <a:r>
              <a:rPr lang="es-ES" sz="3200" b="1" dirty="0">
                <a:solidFill>
                  <a:srgbClr val="FF0000"/>
                </a:solidFill>
                <a:latin typeface="+mn-lt"/>
              </a:rPr>
              <a:t> </a:t>
            </a:r>
          </a:p>
          <a:p>
            <a:pPr algn="ctr" eaLnBrk="1" hangingPunct="1">
              <a:defRPr/>
            </a:pPr>
            <a:r>
              <a:rPr lang="es-ES" sz="2400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de las empresas incubadas sobrevive</a:t>
            </a:r>
            <a:endParaRPr lang="es-ES" sz="2800" dirty="0">
              <a:solidFill>
                <a:schemeClr val="bg1">
                  <a:lumMod val="50000"/>
                </a:schemeClr>
              </a:solidFill>
              <a:latin typeface="+mn-lt"/>
            </a:endParaRPr>
          </a:p>
          <a:p>
            <a:pPr algn="ctr" eaLnBrk="1" hangingPunct="1">
              <a:defRPr/>
            </a:pPr>
            <a:r>
              <a:rPr lang="es-ES" sz="2800" b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(</a:t>
            </a:r>
            <a:r>
              <a:rPr lang="es-ES" sz="2800" b="1" dirty="0">
                <a:solidFill>
                  <a:schemeClr val="bg1">
                    <a:lumMod val="50000"/>
                  </a:schemeClr>
                </a:solidFill>
              </a:rPr>
              <a:t>8,38% más)</a:t>
            </a:r>
            <a:endParaRPr lang="es-ES" sz="2800" b="1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4" name="28 Rectángulo">
            <a:extLst>
              <a:ext uri="{FF2B5EF4-FFF2-40B4-BE49-F238E27FC236}">
                <a16:creationId xmlns="" xmlns:a16="http://schemas.microsoft.com/office/drawing/2014/main" id="{1477B89D-0F5A-4354-8CA8-844EBB6B0C55}"/>
              </a:ext>
            </a:extLst>
          </p:cNvPr>
          <p:cNvSpPr/>
          <p:nvPr/>
        </p:nvSpPr>
        <p:spPr>
          <a:xfrm>
            <a:off x="1259632" y="620688"/>
            <a:ext cx="69127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3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Arial" pitchFamily="34" charset="0"/>
              </a:rPr>
              <a:t>CONSOLIDACIÓN Y SUPERVIVENCIA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3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Arial" pitchFamily="34" charset="0"/>
              </a:rPr>
              <a:t>DE </a:t>
            </a:r>
            <a:r>
              <a:rPr lang="es-ES" sz="3600" b="1" dirty="0">
                <a:solidFill>
                  <a:srgbClr val="08AC91"/>
                </a:solidFill>
                <a:latin typeface="+mj-lt"/>
                <a:cs typeface="Arial" pitchFamily="34" charset="0"/>
              </a:rPr>
              <a:t>EMPRESAS INCUBADAS</a:t>
            </a:r>
            <a:endParaRPr lang="es-ES" sz="3200" b="1" dirty="0">
              <a:solidFill>
                <a:srgbClr val="08AC91"/>
              </a:solidFill>
              <a:latin typeface="+mj-lt"/>
              <a:cs typeface="Arial" pitchFamily="34" charset="0"/>
            </a:endParaRPr>
          </a:p>
        </p:txBody>
      </p:sp>
      <p:pic>
        <p:nvPicPr>
          <p:cNvPr id="5" name="25 Imagen" descr="empleo1.jpg">
            <a:extLst>
              <a:ext uri="{FF2B5EF4-FFF2-40B4-BE49-F238E27FC236}">
                <a16:creationId xmlns="" xmlns:a16="http://schemas.microsoft.com/office/drawing/2014/main" id="{05B29747-0190-4C6E-9A67-523864520A47}"/>
              </a:ext>
            </a:extLst>
          </p:cNvPr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1485082" y="2276872"/>
            <a:ext cx="4263564" cy="30963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11 CuadroTexto">
            <a:extLst>
              <a:ext uri="{FF2B5EF4-FFF2-40B4-BE49-F238E27FC236}">
                <a16:creationId xmlns="" xmlns:a16="http://schemas.microsoft.com/office/drawing/2014/main" id="{1ACC47C9-D028-4FB6-BC43-40946845AC3B}"/>
              </a:ext>
            </a:extLst>
          </p:cNvPr>
          <p:cNvSpPr txBox="1"/>
          <p:nvPr/>
        </p:nvSpPr>
        <p:spPr>
          <a:xfrm>
            <a:off x="8532440" y="6289575"/>
            <a:ext cx="2880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5</a:t>
            </a:r>
            <a:endParaRPr lang="es-ES" sz="2000" b="1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  <p:sp>
        <p:nvSpPr>
          <p:cNvPr id="7" name="12 CuadroTexto">
            <a:extLst>
              <a:ext uri="{FF2B5EF4-FFF2-40B4-BE49-F238E27FC236}">
                <a16:creationId xmlns="" xmlns:a16="http://schemas.microsoft.com/office/drawing/2014/main" id="{5F757595-4B18-4312-9C06-43B5A07A4648}"/>
              </a:ext>
            </a:extLst>
          </p:cNvPr>
          <p:cNvSpPr txBox="1"/>
          <p:nvPr/>
        </p:nvSpPr>
        <p:spPr>
          <a:xfrm>
            <a:off x="467544" y="6309320"/>
            <a:ext cx="18722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ANDALUCÍA</a:t>
            </a:r>
            <a:r>
              <a:rPr lang="es-ES" sz="1200" b="1" dirty="0">
                <a:solidFill>
                  <a:schemeClr val="bg1"/>
                </a:solidFill>
                <a:latin typeface="+mn-lt"/>
              </a:rPr>
              <a:t> </a:t>
            </a:r>
            <a:r>
              <a:rPr lang="es-ES" sz="1200" b="1" dirty="0">
                <a:solidFill>
                  <a:srgbClr val="08A88D"/>
                </a:solidFill>
                <a:latin typeface="+mn-lt"/>
              </a:rPr>
              <a:t>EMPRENDE</a:t>
            </a:r>
          </a:p>
        </p:txBody>
      </p:sp>
      <p:cxnSp>
        <p:nvCxnSpPr>
          <p:cNvPr id="8" name="13 Conector recto">
            <a:extLst>
              <a:ext uri="{FF2B5EF4-FFF2-40B4-BE49-F238E27FC236}">
                <a16:creationId xmlns="" xmlns:a16="http://schemas.microsoft.com/office/drawing/2014/main" id="{2E4588C3-6BC1-492E-91B1-779EDFB71EE1}"/>
              </a:ext>
            </a:extLst>
          </p:cNvPr>
          <p:cNvCxnSpPr>
            <a:stCxn id="7" idx="3"/>
          </p:cNvCxnSpPr>
          <p:nvPr/>
        </p:nvCxnSpPr>
        <p:spPr>
          <a:xfrm>
            <a:off x="2339752" y="6447820"/>
            <a:ext cx="6048672" cy="5516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089896754"/>
      </p:ext>
    </p:extLst>
  </p:cSld>
  <p:clrMapOvr>
    <a:masterClrMapping/>
  </p:clrMapOvr>
  <p:transition spd="slow" advClick="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21 Imagen" descr="Mujeres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-37738" y="0"/>
            <a:ext cx="6049898" cy="6858000"/>
          </a:xfrm>
          <a:prstGeom prst="rect">
            <a:avLst/>
          </a:prstGeom>
        </p:spPr>
      </p:pic>
      <p:sp>
        <p:nvSpPr>
          <p:cNvPr id="11" name="10 CuadroTexto"/>
          <p:cNvSpPr txBox="1"/>
          <p:nvPr/>
        </p:nvSpPr>
        <p:spPr>
          <a:xfrm>
            <a:off x="6228184" y="2996952"/>
            <a:ext cx="2519363" cy="175432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4400" b="1" dirty="0">
                <a:solidFill>
                  <a:srgbClr val="08AC91"/>
                </a:solidFill>
                <a:latin typeface="+mn-lt"/>
                <a:cs typeface="Arial" pitchFamily="34" charset="0"/>
              </a:rPr>
              <a:t>44,63%</a:t>
            </a:r>
            <a:r>
              <a:rPr lang="es-ES" sz="4400" dirty="0">
                <a:solidFill>
                  <a:srgbClr val="65FF65"/>
                </a:solidFill>
                <a:latin typeface="+mn-lt"/>
                <a:cs typeface="Arial" pitchFamily="34" charset="0"/>
              </a:rPr>
              <a:t>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Arial" pitchFamily="34" charset="0"/>
              </a:rPr>
              <a:t>ocupado por </a:t>
            </a:r>
            <a:r>
              <a:rPr lang="es-ES" sz="3200" b="1" dirty="0">
                <a:solidFill>
                  <a:srgbClr val="08AC91"/>
                </a:solidFill>
                <a:latin typeface="+mn-lt"/>
                <a:cs typeface="Arial" pitchFamily="34" charset="0"/>
              </a:rPr>
              <a:t>mujeres</a:t>
            </a:r>
            <a:endParaRPr lang="es-ES_tradnl" sz="3200" dirty="0">
              <a:solidFill>
                <a:srgbClr val="08AC91"/>
              </a:solidFill>
              <a:latin typeface="Arial" panose="020B0604020202020204" pitchFamily="34" charset="0"/>
              <a:cs typeface="Arial" pitchFamily="34" charset="0"/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3131839" y="908720"/>
            <a:ext cx="6264697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6600" b="1" dirty="0">
                <a:solidFill>
                  <a:schemeClr val="bg1"/>
                </a:solidFill>
                <a:latin typeface="+mn-lt"/>
              </a:rPr>
              <a:t>  9.967</a:t>
            </a:r>
            <a:r>
              <a:rPr lang="es-ES" sz="5400" b="1" dirty="0">
                <a:solidFill>
                  <a:srgbClr val="08AC91"/>
                </a:solidFill>
                <a:latin typeface="+mn-lt"/>
              </a:rPr>
              <a:t> empleos</a:t>
            </a:r>
            <a:endParaRPr lang="es-ES" sz="5400" dirty="0">
              <a:solidFill>
                <a:srgbClr val="08AC91"/>
              </a:solidFill>
              <a:latin typeface="+mn-lt"/>
            </a:endParaRPr>
          </a:p>
        </p:txBody>
      </p:sp>
      <p:sp>
        <p:nvSpPr>
          <p:cNvPr id="18" name="17 CuadroTexto"/>
          <p:cNvSpPr txBox="1"/>
          <p:nvPr/>
        </p:nvSpPr>
        <p:spPr>
          <a:xfrm>
            <a:off x="8532440" y="6289575"/>
            <a:ext cx="2880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6</a:t>
            </a:r>
            <a:endParaRPr lang="es-ES" sz="2000" b="1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467544" y="6309320"/>
            <a:ext cx="18722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>
                <a:solidFill>
                  <a:schemeClr val="bg1"/>
                </a:solidFill>
                <a:latin typeface="+mn-lt"/>
              </a:rPr>
              <a:t>ANDALUCÍA </a:t>
            </a:r>
            <a:r>
              <a:rPr lang="es-ES" sz="1200" b="1" dirty="0">
                <a:solidFill>
                  <a:srgbClr val="08A88D"/>
                </a:solidFill>
                <a:latin typeface="+mn-lt"/>
              </a:rPr>
              <a:t>EMPRENDE</a:t>
            </a:r>
          </a:p>
        </p:txBody>
      </p:sp>
      <p:cxnSp>
        <p:nvCxnSpPr>
          <p:cNvPr id="20" name="19 Conector recto"/>
          <p:cNvCxnSpPr>
            <a:stCxn id="19" idx="3"/>
          </p:cNvCxnSpPr>
          <p:nvPr/>
        </p:nvCxnSpPr>
        <p:spPr>
          <a:xfrm>
            <a:off x="2339752" y="6447820"/>
            <a:ext cx="6048672" cy="5516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</p:cSld>
  <p:clrMapOvr>
    <a:masterClrMapping/>
  </p:clrMapOvr>
  <p:transition spd="slow" advClick="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50000"/>
            <a:alpha val="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19 Imagen" descr="Planes de desarrollo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1331640" y="2708920"/>
            <a:ext cx="6595060" cy="3112089"/>
          </a:xfrm>
          <a:prstGeom prst="rect">
            <a:avLst/>
          </a:prstGeom>
        </p:spPr>
      </p:pic>
      <p:sp>
        <p:nvSpPr>
          <p:cNvPr id="10245" name="18 CuadroTexto"/>
          <p:cNvSpPr txBox="1">
            <a:spLocks noChangeArrowheads="1"/>
          </p:cNvSpPr>
          <p:nvPr/>
        </p:nvSpPr>
        <p:spPr bwMode="auto">
          <a:xfrm>
            <a:off x="7186613" y="4292600"/>
            <a:ext cx="9366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endParaRPr lang="es-ES" altLang="es-ES">
              <a:latin typeface="Calibri" pitchFamily="34" charset="0"/>
            </a:endParaRPr>
          </a:p>
        </p:txBody>
      </p:sp>
      <p:sp>
        <p:nvSpPr>
          <p:cNvPr id="29" name="24 CuadroTexto"/>
          <p:cNvSpPr txBox="1"/>
          <p:nvPr/>
        </p:nvSpPr>
        <p:spPr>
          <a:xfrm>
            <a:off x="5436096" y="1951672"/>
            <a:ext cx="260818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ES" sz="4400" b="1" dirty="0">
                <a:solidFill>
                  <a:srgbClr val="08AC91"/>
                </a:solidFill>
                <a:latin typeface="+mn-lt"/>
              </a:rPr>
              <a:t>374</a:t>
            </a:r>
          </a:p>
          <a:p>
            <a:pPr algn="ctr" eaLnBrk="1" hangingPunct="1">
              <a:defRPr/>
            </a:pPr>
            <a:r>
              <a:rPr lang="es-ES" sz="4400" b="1" dirty="0">
                <a:solidFill>
                  <a:srgbClr val="006664"/>
                </a:solidFill>
                <a:latin typeface="+mn-lt"/>
              </a:rPr>
              <a:t> </a:t>
            </a:r>
            <a:r>
              <a:rPr lang="es-ES" sz="4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empleos</a:t>
            </a:r>
          </a:p>
        </p:txBody>
      </p:sp>
      <p:sp>
        <p:nvSpPr>
          <p:cNvPr id="30" name="25 CuadroTexto"/>
          <p:cNvSpPr txBox="1"/>
          <p:nvPr/>
        </p:nvSpPr>
        <p:spPr>
          <a:xfrm>
            <a:off x="1331640" y="1992903"/>
            <a:ext cx="1872208" cy="1508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ES" sz="4400" b="1" dirty="0">
                <a:solidFill>
                  <a:srgbClr val="08AC91"/>
                </a:solidFill>
                <a:latin typeface="+mn-lt"/>
              </a:rPr>
              <a:t>217</a:t>
            </a:r>
            <a:r>
              <a:rPr lang="es-ES" sz="3200" b="1" dirty="0">
                <a:solidFill>
                  <a:srgbClr val="006664"/>
                </a:solidFill>
                <a:latin typeface="+mn-lt"/>
              </a:rPr>
              <a:t> </a:t>
            </a:r>
            <a:r>
              <a:rPr lang="es-E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planes </a:t>
            </a:r>
          </a:p>
          <a:p>
            <a:pPr algn="ctr" eaLnBrk="1" hangingPunct="1">
              <a:defRPr/>
            </a:pPr>
            <a:r>
              <a:rPr lang="es-E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de desarrollo</a:t>
            </a:r>
          </a:p>
        </p:txBody>
      </p:sp>
      <p:sp>
        <p:nvSpPr>
          <p:cNvPr id="31" name="28 Rectángulo"/>
          <p:cNvSpPr/>
          <p:nvPr/>
        </p:nvSpPr>
        <p:spPr>
          <a:xfrm>
            <a:off x="1691681" y="692696"/>
            <a:ext cx="590465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4000" b="1" dirty="0">
                <a:solidFill>
                  <a:schemeClr val="bg1">
                    <a:lumMod val="65000"/>
                  </a:schemeClr>
                </a:solidFill>
                <a:latin typeface="+mj-lt"/>
                <a:cs typeface="Arial" pitchFamily="34" charset="0"/>
              </a:rPr>
              <a:t>PLANES DE </a:t>
            </a:r>
            <a:r>
              <a:rPr lang="es-ES" sz="4000" b="1" dirty="0">
                <a:solidFill>
                  <a:srgbClr val="08AC91"/>
                </a:solidFill>
                <a:latin typeface="+mj-lt"/>
                <a:cs typeface="Arial" pitchFamily="34" charset="0"/>
              </a:rPr>
              <a:t>DESARROLLO</a:t>
            </a:r>
          </a:p>
        </p:txBody>
      </p:sp>
      <p:sp>
        <p:nvSpPr>
          <p:cNvPr id="17" name="16 CuadroTexto"/>
          <p:cNvSpPr txBox="1"/>
          <p:nvPr/>
        </p:nvSpPr>
        <p:spPr>
          <a:xfrm>
            <a:off x="8532440" y="6289575"/>
            <a:ext cx="2880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7</a:t>
            </a:r>
            <a:endParaRPr lang="es-ES" sz="2000" b="1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  <p:sp>
        <p:nvSpPr>
          <p:cNvPr id="18" name="17 CuadroTexto"/>
          <p:cNvSpPr txBox="1"/>
          <p:nvPr/>
        </p:nvSpPr>
        <p:spPr>
          <a:xfrm>
            <a:off x="467544" y="6309320"/>
            <a:ext cx="18722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ANDALUCÍA</a:t>
            </a:r>
            <a:r>
              <a:rPr lang="es-ES" sz="1200" b="1" dirty="0">
                <a:solidFill>
                  <a:schemeClr val="bg1"/>
                </a:solidFill>
                <a:latin typeface="+mn-lt"/>
              </a:rPr>
              <a:t> </a:t>
            </a:r>
            <a:r>
              <a:rPr lang="es-ES" sz="1200" b="1" dirty="0">
                <a:solidFill>
                  <a:srgbClr val="08A88D"/>
                </a:solidFill>
                <a:latin typeface="+mn-lt"/>
              </a:rPr>
              <a:t>EMPRENDE</a:t>
            </a:r>
          </a:p>
        </p:txBody>
      </p:sp>
      <p:cxnSp>
        <p:nvCxnSpPr>
          <p:cNvPr id="19" name="18 Conector recto"/>
          <p:cNvCxnSpPr>
            <a:stCxn id="18" idx="3"/>
          </p:cNvCxnSpPr>
          <p:nvPr/>
        </p:nvCxnSpPr>
        <p:spPr>
          <a:xfrm>
            <a:off x="2339752" y="6447820"/>
            <a:ext cx="6048672" cy="5516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22 Flecha derecha"/>
          <p:cNvSpPr/>
          <p:nvPr/>
        </p:nvSpPr>
        <p:spPr>
          <a:xfrm>
            <a:off x="2915816" y="2276872"/>
            <a:ext cx="3024336" cy="288032"/>
          </a:xfrm>
          <a:prstGeom prst="rightArrow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custDataLst>
      <p:tags r:id="rId1"/>
    </p:custDataLst>
  </p:cSld>
  <p:clrMapOvr>
    <a:masterClrMapping/>
  </p:clrMapOvr>
  <p:transition spd="slow" advClick="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7 Imagen" descr="20170517_113248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6 Rectángulo"/>
          <p:cNvSpPr/>
          <p:nvPr/>
        </p:nvSpPr>
        <p:spPr>
          <a:xfrm>
            <a:off x="-36512" y="4725144"/>
            <a:ext cx="9180512" cy="2160240"/>
          </a:xfrm>
          <a:prstGeom prst="rect">
            <a:avLst/>
          </a:prstGeom>
          <a:solidFill>
            <a:srgbClr val="08A88D">
              <a:alpha val="69000"/>
            </a:srgbClr>
          </a:solidFill>
          <a:ln>
            <a:solidFill>
              <a:srgbClr val="08AC91">
                <a:alpha val="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s-ES"/>
          </a:p>
        </p:txBody>
      </p:sp>
      <p:sp>
        <p:nvSpPr>
          <p:cNvPr id="12293" name="7 CuadroTexto"/>
          <p:cNvSpPr txBox="1">
            <a:spLocks noChangeArrowheads="1"/>
          </p:cNvSpPr>
          <p:nvPr/>
        </p:nvSpPr>
        <p:spPr bwMode="auto">
          <a:xfrm>
            <a:off x="4932040" y="5229200"/>
            <a:ext cx="3876675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s-ES" altLang="es-ES" sz="4000" b="1" dirty="0">
                <a:solidFill>
                  <a:schemeClr val="bg1"/>
                </a:solidFill>
                <a:latin typeface="Calibri" pitchFamily="34" charset="0"/>
              </a:rPr>
              <a:t>CULTURA</a:t>
            </a:r>
          </a:p>
          <a:p>
            <a:pPr eaLnBrk="1" hangingPunct="1"/>
            <a:r>
              <a:rPr lang="es-ES" altLang="es-ES" sz="4000" b="1" dirty="0">
                <a:solidFill>
                  <a:schemeClr val="bg1"/>
                </a:solidFill>
                <a:latin typeface="Calibri" pitchFamily="34" charset="0"/>
              </a:rPr>
              <a:t>EMPRENDEDORA</a:t>
            </a:r>
          </a:p>
        </p:txBody>
      </p:sp>
    </p:spTree>
  </p:cSld>
  <p:clrMapOvr>
    <a:masterClrMapping/>
  </p:clrMapOvr>
  <p:transition spd="slow" advClick="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20 Rectángulo"/>
          <p:cNvSpPr/>
          <p:nvPr/>
        </p:nvSpPr>
        <p:spPr bwMode="auto">
          <a:xfrm>
            <a:off x="6444208" y="3861048"/>
            <a:ext cx="200216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800" b="1" dirty="0">
                <a:solidFill>
                  <a:srgbClr val="08A88D"/>
                </a:solidFill>
                <a:latin typeface="+mj-lt"/>
                <a:cs typeface="Arial" charset="0"/>
              </a:rPr>
              <a:t>284</a:t>
            </a:r>
            <a:endParaRPr lang="es-ES" sz="2800" b="1" dirty="0">
              <a:solidFill>
                <a:srgbClr val="FF0000"/>
              </a:solidFill>
              <a:latin typeface="+mj-lt"/>
              <a:cs typeface="Arial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800" b="1" dirty="0">
                <a:solidFill>
                  <a:srgbClr val="565656"/>
                </a:solidFill>
                <a:latin typeface="+mj-lt"/>
                <a:cs typeface="Arial" charset="0"/>
              </a:rPr>
              <a:t>municipios </a:t>
            </a:r>
          </a:p>
        </p:txBody>
      </p:sp>
      <p:sp>
        <p:nvSpPr>
          <p:cNvPr id="24" name="23 Rectángulo"/>
          <p:cNvSpPr/>
          <p:nvPr/>
        </p:nvSpPr>
        <p:spPr bwMode="auto">
          <a:xfrm>
            <a:off x="1547664" y="3789040"/>
            <a:ext cx="223224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800" b="1" dirty="0">
                <a:solidFill>
                  <a:srgbClr val="08A88D"/>
                </a:solidFill>
                <a:latin typeface="+mj-lt"/>
                <a:cs typeface="Arial" charset="0"/>
              </a:rPr>
              <a:t>39.543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Arial" charset="0"/>
              </a:rPr>
              <a:t>participantes</a:t>
            </a:r>
            <a:r>
              <a:rPr lang="es-ES" sz="2800" dirty="0">
                <a:solidFill>
                  <a:schemeClr val="tx1">
                    <a:lumMod val="65000"/>
                    <a:lumOff val="35000"/>
                  </a:schemeClr>
                </a:solidFill>
                <a:cs typeface="Arial" charset="0"/>
              </a:rPr>
              <a:t> </a:t>
            </a:r>
          </a:p>
        </p:txBody>
      </p:sp>
      <p:sp>
        <p:nvSpPr>
          <p:cNvPr id="18" name="17 Rectángulo"/>
          <p:cNvSpPr/>
          <p:nvPr/>
        </p:nvSpPr>
        <p:spPr bwMode="auto">
          <a:xfrm>
            <a:off x="4139952" y="2204864"/>
            <a:ext cx="201622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800" b="1" dirty="0">
                <a:solidFill>
                  <a:srgbClr val="08A88D"/>
                </a:solidFill>
                <a:latin typeface="+mj-lt"/>
                <a:cs typeface="Arial" charset="0"/>
              </a:rPr>
              <a:t>1.859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800" b="1" dirty="0">
                <a:solidFill>
                  <a:srgbClr val="565656"/>
                </a:solidFill>
                <a:latin typeface="+mj-lt"/>
                <a:cs typeface="Arial" charset="0"/>
              </a:rPr>
              <a:t>actuaciones </a:t>
            </a:r>
          </a:p>
        </p:txBody>
      </p:sp>
      <p:sp>
        <p:nvSpPr>
          <p:cNvPr id="22" name="21 CuadroTexto"/>
          <p:cNvSpPr txBox="1"/>
          <p:nvPr/>
        </p:nvSpPr>
        <p:spPr>
          <a:xfrm>
            <a:off x="8388424" y="6289575"/>
            <a:ext cx="504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 9</a:t>
            </a:r>
            <a:endParaRPr lang="es-ES" sz="2000" b="1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  <p:sp>
        <p:nvSpPr>
          <p:cNvPr id="23" name="22 CuadroTexto"/>
          <p:cNvSpPr txBox="1"/>
          <p:nvPr/>
        </p:nvSpPr>
        <p:spPr>
          <a:xfrm>
            <a:off x="467544" y="6309320"/>
            <a:ext cx="18722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ANDALUCÍA</a:t>
            </a:r>
            <a:r>
              <a:rPr lang="es-ES" sz="1200" b="1" dirty="0">
                <a:latin typeface="+mn-lt"/>
              </a:rPr>
              <a:t> </a:t>
            </a:r>
            <a:r>
              <a:rPr lang="es-ES" sz="1200" b="1" dirty="0">
                <a:solidFill>
                  <a:srgbClr val="08A88D"/>
                </a:solidFill>
                <a:latin typeface="+mn-lt"/>
              </a:rPr>
              <a:t>EMPRENDE</a:t>
            </a:r>
          </a:p>
        </p:txBody>
      </p:sp>
      <p:cxnSp>
        <p:nvCxnSpPr>
          <p:cNvPr id="25" name="24 Conector recto"/>
          <p:cNvCxnSpPr>
            <a:stCxn id="23" idx="3"/>
          </p:cNvCxnSpPr>
          <p:nvPr/>
        </p:nvCxnSpPr>
        <p:spPr>
          <a:xfrm>
            <a:off x="2339752" y="6447820"/>
            <a:ext cx="6048672" cy="5516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25 CuadroTexto"/>
          <p:cNvSpPr txBox="1"/>
          <p:nvPr/>
        </p:nvSpPr>
        <p:spPr>
          <a:xfrm>
            <a:off x="1331640" y="476672"/>
            <a:ext cx="67687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4000" b="1" dirty="0">
                <a:solidFill>
                  <a:schemeClr val="bg1">
                    <a:lumMod val="65000"/>
                  </a:schemeClr>
                </a:solidFill>
                <a:latin typeface="+mj-lt"/>
                <a:cs typeface="Arial" pitchFamily="34" charset="0"/>
              </a:rPr>
              <a:t>CULTURA</a:t>
            </a:r>
            <a:r>
              <a:rPr lang="es-ES" sz="4000" b="1" dirty="0">
                <a:solidFill>
                  <a:schemeClr val="bg1">
                    <a:lumMod val="50000"/>
                  </a:schemeClr>
                </a:solidFill>
                <a:latin typeface="+mj-lt"/>
                <a:cs typeface="Arial" pitchFamily="34" charset="0"/>
              </a:rPr>
              <a:t> </a:t>
            </a:r>
            <a:r>
              <a:rPr lang="es-ES" sz="4000" b="1" dirty="0">
                <a:solidFill>
                  <a:srgbClr val="08A88D"/>
                </a:solidFill>
                <a:latin typeface="+mj-lt"/>
                <a:cs typeface="Arial" pitchFamily="34" charset="0"/>
              </a:rPr>
              <a:t>EMPRENDEDORA</a:t>
            </a:r>
          </a:p>
        </p:txBody>
      </p:sp>
      <p:sp>
        <p:nvSpPr>
          <p:cNvPr id="28" name="27 Proceso alternativo"/>
          <p:cNvSpPr/>
          <p:nvPr/>
        </p:nvSpPr>
        <p:spPr>
          <a:xfrm>
            <a:off x="251520" y="3356992"/>
            <a:ext cx="8208912" cy="288032"/>
          </a:xfrm>
          <a:prstGeom prst="flowChartAlternateProcess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35" name="34 Conector recto"/>
          <p:cNvCxnSpPr/>
          <p:nvPr/>
        </p:nvCxnSpPr>
        <p:spPr>
          <a:xfrm>
            <a:off x="6300192" y="3573016"/>
            <a:ext cx="0" cy="1296144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" name="50 Grupo"/>
          <p:cNvGrpSpPr/>
          <p:nvPr/>
        </p:nvGrpSpPr>
        <p:grpSpPr>
          <a:xfrm>
            <a:off x="3995936" y="2132856"/>
            <a:ext cx="144016" cy="1440160"/>
            <a:chOff x="4067944" y="1844824"/>
            <a:chExt cx="144016" cy="1440160"/>
          </a:xfrm>
        </p:grpSpPr>
        <p:cxnSp>
          <p:nvCxnSpPr>
            <p:cNvPr id="33" name="32 Conector recto"/>
            <p:cNvCxnSpPr/>
            <p:nvPr/>
          </p:nvCxnSpPr>
          <p:spPr>
            <a:xfrm>
              <a:off x="4139952" y="1844824"/>
              <a:ext cx="0" cy="1368152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38 Elipse"/>
            <p:cNvSpPr/>
            <p:nvPr/>
          </p:nvSpPr>
          <p:spPr>
            <a:xfrm>
              <a:off x="4067944" y="3140968"/>
              <a:ext cx="144016" cy="144016"/>
            </a:xfrm>
            <a:prstGeom prst="ellipse">
              <a:avLst/>
            </a:prstGeom>
            <a:solidFill>
              <a:srgbClr val="0ADCB9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41" name="40 Elipse"/>
          <p:cNvSpPr/>
          <p:nvPr/>
        </p:nvSpPr>
        <p:spPr>
          <a:xfrm>
            <a:off x="6228184" y="3429000"/>
            <a:ext cx="144016" cy="144016"/>
          </a:xfrm>
          <a:prstGeom prst="ellipse">
            <a:avLst/>
          </a:prstGeom>
          <a:solidFill>
            <a:srgbClr val="0ADCB9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srgbClr val="08A88D"/>
              </a:solidFill>
            </a:endParaRPr>
          </a:p>
        </p:txBody>
      </p:sp>
      <p:cxnSp>
        <p:nvCxnSpPr>
          <p:cNvPr id="46" name="45 Conector recto"/>
          <p:cNvCxnSpPr/>
          <p:nvPr/>
        </p:nvCxnSpPr>
        <p:spPr>
          <a:xfrm>
            <a:off x="1403648" y="3573016"/>
            <a:ext cx="0" cy="1296144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46 Elipse"/>
          <p:cNvSpPr/>
          <p:nvPr/>
        </p:nvSpPr>
        <p:spPr>
          <a:xfrm>
            <a:off x="1331640" y="3429000"/>
            <a:ext cx="144016" cy="144016"/>
          </a:xfrm>
          <a:prstGeom prst="ellipse">
            <a:avLst/>
          </a:prstGeom>
          <a:solidFill>
            <a:srgbClr val="0ADCB9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srgbClr val="08A88D"/>
              </a:solidFill>
            </a:endParaRPr>
          </a:p>
        </p:txBody>
      </p:sp>
      <p:pic>
        <p:nvPicPr>
          <p:cNvPr id="52" name="51 Imagen" descr="FeriasEmprende-circulo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4139952" y="3742164"/>
            <a:ext cx="1718732" cy="1559044"/>
          </a:xfrm>
          <a:prstGeom prst="rect">
            <a:avLst/>
          </a:prstGeom>
        </p:spPr>
      </p:pic>
      <p:pic>
        <p:nvPicPr>
          <p:cNvPr id="53" name="52 Imagen" descr="Participantes1.jpg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1619672" y="1700808"/>
            <a:ext cx="1764646" cy="1541693"/>
          </a:xfrm>
          <a:prstGeom prst="rect">
            <a:avLst/>
          </a:prstGeom>
        </p:spPr>
      </p:pic>
      <p:sp>
        <p:nvSpPr>
          <p:cNvPr id="54" name="53 Elipse"/>
          <p:cNvSpPr/>
          <p:nvPr/>
        </p:nvSpPr>
        <p:spPr>
          <a:xfrm>
            <a:off x="6228184" y="4869160"/>
            <a:ext cx="144016" cy="144016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srgbClr val="08A88D"/>
              </a:solidFill>
            </a:endParaRPr>
          </a:p>
        </p:txBody>
      </p:sp>
      <p:sp>
        <p:nvSpPr>
          <p:cNvPr id="55" name="54 Elipse"/>
          <p:cNvSpPr/>
          <p:nvPr/>
        </p:nvSpPr>
        <p:spPr>
          <a:xfrm>
            <a:off x="1331640" y="4869160"/>
            <a:ext cx="144016" cy="144016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srgbClr val="08A88D"/>
              </a:solidFill>
            </a:endParaRPr>
          </a:p>
        </p:txBody>
      </p:sp>
      <p:sp>
        <p:nvSpPr>
          <p:cNvPr id="56" name="55 Elipse"/>
          <p:cNvSpPr/>
          <p:nvPr/>
        </p:nvSpPr>
        <p:spPr>
          <a:xfrm>
            <a:off x="3995936" y="1988840"/>
            <a:ext cx="144016" cy="144016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srgbClr val="08A88D"/>
              </a:solidFill>
            </a:endParaRPr>
          </a:p>
        </p:txBody>
      </p:sp>
      <p:pic>
        <p:nvPicPr>
          <p:cNvPr id="57" name="56 Imagen" descr="Municipios1.jpg"/>
          <p:cNvPicPr>
            <a:picLocks noChangeAspect="1"/>
          </p:cNvPicPr>
          <p:nvPr/>
        </p:nvPicPr>
        <p:blipFill>
          <a:blip r:embed="rId6" cstate="email"/>
          <a:stretch>
            <a:fillRect/>
          </a:stretch>
        </p:blipFill>
        <p:spPr>
          <a:xfrm>
            <a:off x="6516216" y="1757744"/>
            <a:ext cx="1710876" cy="1527240"/>
          </a:xfrm>
          <a:prstGeom prst="rect">
            <a:avLst/>
          </a:prstGeom>
        </p:spPr>
      </p:pic>
      <p:sp>
        <p:nvSpPr>
          <p:cNvPr id="58" name="57 Elipse"/>
          <p:cNvSpPr/>
          <p:nvPr/>
        </p:nvSpPr>
        <p:spPr>
          <a:xfrm>
            <a:off x="8172400" y="269940"/>
            <a:ext cx="288032" cy="288032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9" name="58 Elipse"/>
          <p:cNvSpPr/>
          <p:nvPr/>
        </p:nvSpPr>
        <p:spPr>
          <a:xfrm>
            <a:off x="8532440" y="269940"/>
            <a:ext cx="288032" cy="288032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60" name="59 Grupo"/>
          <p:cNvGrpSpPr/>
          <p:nvPr/>
        </p:nvGrpSpPr>
        <p:grpSpPr>
          <a:xfrm>
            <a:off x="8172400" y="251356"/>
            <a:ext cx="720080" cy="378624"/>
            <a:chOff x="7740352" y="6290736"/>
            <a:chExt cx="720080" cy="378624"/>
          </a:xfrm>
        </p:grpSpPr>
        <p:sp>
          <p:nvSpPr>
            <p:cNvPr id="61" name="60 CuadroTexto"/>
            <p:cNvSpPr txBox="1"/>
            <p:nvPr/>
          </p:nvSpPr>
          <p:spPr>
            <a:xfrm>
              <a:off x="7740352" y="6290736"/>
              <a:ext cx="3600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b="1" dirty="0">
                  <a:solidFill>
                    <a:schemeClr val="bg1">
                      <a:lumMod val="50000"/>
                    </a:schemeClr>
                  </a:solidFill>
                  <a:cs typeface="Arial" pitchFamily="34" charset="0"/>
                </a:rPr>
                <a:t>&lt; </a:t>
              </a:r>
              <a:endParaRPr lang="es-ES" b="1" dirty="0"/>
            </a:p>
          </p:txBody>
        </p:sp>
        <p:sp>
          <p:nvSpPr>
            <p:cNvPr id="62" name="61 CuadroTexto"/>
            <p:cNvSpPr txBox="1"/>
            <p:nvPr/>
          </p:nvSpPr>
          <p:spPr>
            <a:xfrm>
              <a:off x="8100392" y="6300028"/>
              <a:ext cx="3600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b="1" dirty="0">
                  <a:solidFill>
                    <a:srgbClr val="08A88D"/>
                  </a:solidFill>
                  <a:cs typeface="Arial" pitchFamily="34" charset="0"/>
                </a:rPr>
                <a:t>&gt;</a:t>
              </a:r>
              <a:endParaRPr lang="es-ES" dirty="0">
                <a:solidFill>
                  <a:srgbClr val="08A88D"/>
                </a:solidFill>
              </a:endParaRPr>
            </a:p>
          </p:txBody>
        </p:sp>
      </p:grpSp>
    </p:spTree>
    <p:custDataLst>
      <p:tags r:id="rId1"/>
    </p:custDataLst>
  </p:cSld>
  <p:clrMapOvr>
    <a:masterClrMapping/>
  </p:clrMapOvr>
  <p:transition spd="slow" advClick="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32 Proceso alternativo"/>
          <p:cNvSpPr/>
          <p:nvPr/>
        </p:nvSpPr>
        <p:spPr>
          <a:xfrm>
            <a:off x="6012160" y="3212976"/>
            <a:ext cx="2160240" cy="2088232"/>
          </a:xfrm>
          <a:prstGeom prst="flowChartAlternateProcess">
            <a:avLst/>
          </a:prstGeom>
          <a:noFill/>
          <a:ln>
            <a:solidFill>
              <a:srgbClr val="33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rgbClr val="1967BD"/>
              </a:solidFill>
            </a:endParaRPr>
          </a:p>
        </p:txBody>
      </p:sp>
      <p:sp>
        <p:nvSpPr>
          <p:cNvPr id="32" name="31 Proceso alternativo"/>
          <p:cNvSpPr/>
          <p:nvPr/>
        </p:nvSpPr>
        <p:spPr>
          <a:xfrm>
            <a:off x="3419872" y="3212976"/>
            <a:ext cx="2160240" cy="2088232"/>
          </a:xfrm>
          <a:prstGeom prst="flowChartAlternateProcess">
            <a:avLst/>
          </a:prstGeom>
          <a:noFill/>
          <a:ln>
            <a:solidFill>
              <a:srgbClr val="0ADCB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1" name="30 Proceso alternativo"/>
          <p:cNvSpPr/>
          <p:nvPr/>
        </p:nvSpPr>
        <p:spPr>
          <a:xfrm>
            <a:off x="899592" y="3212976"/>
            <a:ext cx="2160240" cy="2088232"/>
          </a:xfrm>
          <a:prstGeom prst="flowChartAlternateProcess">
            <a:avLst/>
          </a:prstGeom>
          <a:noFill/>
          <a:ln>
            <a:solidFill>
              <a:srgbClr val="078B7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12 CuadroTexto"/>
          <p:cNvSpPr txBox="1"/>
          <p:nvPr/>
        </p:nvSpPr>
        <p:spPr>
          <a:xfrm>
            <a:off x="1331640" y="3789040"/>
            <a:ext cx="129614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ES" sz="3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1.156</a:t>
            </a:r>
          </a:p>
          <a:p>
            <a:pPr algn="ctr" eaLnBrk="1" hangingPunct="1">
              <a:defRPr/>
            </a:pPr>
            <a:r>
              <a:rPr lang="es-E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centros</a:t>
            </a:r>
            <a:endParaRPr lang="es-ES" sz="2800" b="1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3707905" y="3831977"/>
            <a:ext cx="172819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ES" sz="3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1.420</a:t>
            </a:r>
          </a:p>
          <a:p>
            <a:pPr algn="ctr" eaLnBrk="1" hangingPunct="1">
              <a:defRPr/>
            </a:pPr>
            <a:r>
              <a:rPr lang="es-E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actuaciones</a:t>
            </a:r>
            <a:endParaRPr lang="es-ES" sz="2800" b="1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</a:endParaRPr>
          </a:p>
        </p:txBody>
      </p:sp>
      <p:sp>
        <p:nvSpPr>
          <p:cNvPr id="15" name="14 CuadroTexto"/>
          <p:cNvSpPr txBox="1"/>
          <p:nvPr/>
        </p:nvSpPr>
        <p:spPr>
          <a:xfrm>
            <a:off x="6300192" y="3771037"/>
            <a:ext cx="172819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ES" sz="3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30.686 </a:t>
            </a:r>
            <a:r>
              <a:rPr lang="es-E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estudiantes</a:t>
            </a:r>
          </a:p>
        </p:txBody>
      </p:sp>
      <p:sp>
        <p:nvSpPr>
          <p:cNvPr id="16" name="15 Rectángulo"/>
          <p:cNvSpPr/>
          <p:nvPr/>
        </p:nvSpPr>
        <p:spPr>
          <a:xfrm>
            <a:off x="657144" y="764704"/>
            <a:ext cx="7947304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Arial" pitchFamily="34" charset="0"/>
              </a:rPr>
              <a:t>FOMENTO DE LA CULTURA EMPRENDEDORA</a:t>
            </a:r>
            <a:r>
              <a:rPr lang="es-ES" sz="2800" b="1" dirty="0">
                <a:solidFill>
                  <a:srgbClr val="006664"/>
                </a:solidFill>
                <a:latin typeface="+mj-lt"/>
                <a:cs typeface="Arial" pitchFamily="34" charset="0"/>
              </a:rPr>
              <a:t>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Arial" pitchFamily="34" charset="0"/>
              </a:rPr>
              <a:t>EN EL </a:t>
            </a:r>
            <a:r>
              <a:rPr lang="es-ES" sz="2800" b="1" dirty="0">
                <a:solidFill>
                  <a:srgbClr val="08AC91"/>
                </a:solidFill>
                <a:latin typeface="+mj-lt"/>
                <a:cs typeface="Arial" pitchFamily="34" charset="0"/>
              </a:rPr>
              <a:t>SISTEMA EDUCATIVO PÚBLICO DE ANDALUCÍA</a:t>
            </a:r>
          </a:p>
        </p:txBody>
      </p:sp>
      <p:sp>
        <p:nvSpPr>
          <p:cNvPr id="23" name="22 CuadroTexto"/>
          <p:cNvSpPr txBox="1"/>
          <p:nvPr/>
        </p:nvSpPr>
        <p:spPr>
          <a:xfrm>
            <a:off x="467544" y="6309320"/>
            <a:ext cx="18722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ANDALUCÍA</a:t>
            </a:r>
            <a:r>
              <a:rPr lang="es-ES" sz="1200" b="1" dirty="0">
                <a:solidFill>
                  <a:schemeClr val="bg1"/>
                </a:solidFill>
                <a:latin typeface="+mn-lt"/>
              </a:rPr>
              <a:t>  </a:t>
            </a:r>
            <a:r>
              <a:rPr lang="es-ES" sz="1200" b="1" dirty="0">
                <a:solidFill>
                  <a:srgbClr val="08A88D"/>
                </a:solidFill>
                <a:latin typeface="+mn-lt"/>
              </a:rPr>
              <a:t>EMPRENDE</a:t>
            </a:r>
          </a:p>
        </p:txBody>
      </p:sp>
      <p:cxnSp>
        <p:nvCxnSpPr>
          <p:cNvPr id="24" name="23 Conector recto"/>
          <p:cNvCxnSpPr>
            <a:stCxn id="23" idx="3"/>
          </p:cNvCxnSpPr>
          <p:nvPr/>
        </p:nvCxnSpPr>
        <p:spPr>
          <a:xfrm>
            <a:off x="2339752" y="6447820"/>
            <a:ext cx="6048672" cy="5516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24 CuadroTexto"/>
          <p:cNvSpPr txBox="1"/>
          <p:nvPr/>
        </p:nvSpPr>
        <p:spPr>
          <a:xfrm>
            <a:off x="8532440" y="6289575"/>
            <a:ext cx="4320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10</a:t>
            </a:r>
          </a:p>
        </p:txBody>
      </p:sp>
      <p:pic>
        <p:nvPicPr>
          <p:cNvPr id="26" name="25 Imagen" descr="Participantes-circulo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1475656" y="2852936"/>
            <a:ext cx="936104" cy="876300"/>
          </a:xfrm>
          <a:prstGeom prst="rect">
            <a:avLst/>
          </a:prstGeom>
        </p:spPr>
      </p:pic>
      <p:pic>
        <p:nvPicPr>
          <p:cNvPr id="27" name="26 Imagen" descr="Actuaciones-circulo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3995936" y="2924944"/>
            <a:ext cx="936104" cy="876300"/>
          </a:xfrm>
          <a:prstGeom prst="rect">
            <a:avLst/>
          </a:prstGeom>
        </p:spPr>
      </p:pic>
      <p:sp>
        <p:nvSpPr>
          <p:cNvPr id="30" name="29 Abrir corchete"/>
          <p:cNvSpPr/>
          <p:nvPr/>
        </p:nvSpPr>
        <p:spPr>
          <a:xfrm rot="5400000">
            <a:off x="4412613" y="29262"/>
            <a:ext cx="246757" cy="5256576"/>
          </a:xfrm>
          <a:prstGeom prst="leftBracket">
            <a:avLst/>
          </a:prstGeom>
          <a:ln w="317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38" name="37 Conector recto"/>
          <p:cNvCxnSpPr/>
          <p:nvPr/>
        </p:nvCxnSpPr>
        <p:spPr>
          <a:xfrm>
            <a:off x="4499992" y="2564904"/>
            <a:ext cx="0" cy="288032"/>
          </a:xfrm>
          <a:prstGeom prst="line">
            <a:avLst/>
          </a:prstGeom>
          <a:ln w="317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C02DF880-BDC7-4EA1-8302-09B09B8F0058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9601" y="2751172"/>
            <a:ext cx="896735" cy="886881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slow" advClick="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27 Imagen" descr="Miniempresas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3030258" y="48134"/>
            <a:ext cx="6113742" cy="6333194"/>
          </a:xfrm>
          <a:prstGeom prst="rect">
            <a:avLst/>
          </a:prstGeom>
        </p:spPr>
      </p:pic>
      <p:sp>
        <p:nvSpPr>
          <p:cNvPr id="2" name="1 Título"/>
          <p:cNvSpPr txBox="1">
            <a:spLocks/>
          </p:cNvSpPr>
          <p:nvPr/>
        </p:nvSpPr>
        <p:spPr>
          <a:xfrm>
            <a:off x="4119248" y="251356"/>
            <a:ext cx="4104456" cy="936625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s-ES" b="1" dirty="0">
                <a:solidFill>
                  <a:srgbClr val="08AC91"/>
                </a:solidFill>
                <a:latin typeface="+mj-lt"/>
                <a:ea typeface="+mj-ea"/>
                <a:cs typeface="+mj-cs"/>
              </a:rPr>
              <a:t/>
            </a:r>
            <a:br>
              <a:rPr lang="es-ES" b="1" dirty="0">
                <a:solidFill>
                  <a:srgbClr val="08AC91"/>
                </a:solidFill>
                <a:latin typeface="+mj-lt"/>
                <a:ea typeface="+mj-ea"/>
                <a:cs typeface="+mj-cs"/>
              </a:rPr>
            </a:br>
            <a:r>
              <a:rPr lang="es-ES" sz="2400" b="1" dirty="0">
                <a:solidFill>
                  <a:schemeClr val="bg1">
                    <a:lumMod val="95000"/>
                  </a:schemeClr>
                </a:solidFill>
                <a:latin typeface="+mj-lt"/>
                <a:ea typeface="+mj-ea"/>
                <a:cs typeface="+mj-cs"/>
              </a:rPr>
              <a:t>CULTURA</a:t>
            </a:r>
            <a:r>
              <a:rPr lang="es-ES" sz="2400" b="1" dirty="0">
                <a:solidFill>
                  <a:schemeClr val="bg1">
                    <a:lumMod val="65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r>
              <a:rPr lang="es-ES" sz="2400" b="1" dirty="0">
                <a:solidFill>
                  <a:srgbClr val="08A88D"/>
                </a:solidFill>
                <a:latin typeface="+mj-lt"/>
                <a:ea typeface="+mj-ea"/>
                <a:cs typeface="+mj-cs"/>
              </a:rPr>
              <a:t>EMPRENDEDORA</a:t>
            </a:r>
          </a:p>
        </p:txBody>
      </p:sp>
      <p:sp>
        <p:nvSpPr>
          <p:cNvPr id="15" name="14 CuadroTexto"/>
          <p:cNvSpPr txBox="1"/>
          <p:nvPr/>
        </p:nvSpPr>
        <p:spPr>
          <a:xfrm>
            <a:off x="560635" y="2675698"/>
            <a:ext cx="2304256" cy="14157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s-ES" sz="5400" b="1" dirty="0">
                <a:solidFill>
                  <a:srgbClr val="08A88D"/>
                </a:solidFill>
                <a:latin typeface="+mn-lt"/>
              </a:rPr>
              <a:t>29.157</a:t>
            </a:r>
            <a:r>
              <a:rPr lang="es-ES" sz="3200" b="1" dirty="0">
                <a:solidFill>
                  <a:srgbClr val="08A88D"/>
                </a:solidFill>
                <a:latin typeface="+mn-lt"/>
              </a:rPr>
              <a:t> estudiantes</a:t>
            </a:r>
          </a:p>
        </p:txBody>
      </p:sp>
      <p:sp>
        <p:nvSpPr>
          <p:cNvPr id="17" name="14 Rectángulo"/>
          <p:cNvSpPr/>
          <p:nvPr/>
        </p:nvSpPr>
        <p:spPr>
          <a:xfrm>
            <a:off x="519954" y="543026"/>
            <a:ext cx="18356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3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Arial" pitchFamily="34" charset="0"/>
              </a:rPr>
              <a:t>Primaria</a:t>
            </a:r>
            <a:endParaRPr lang="es-ES" sz="32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Arial" pitchFamily="34" charset="0"/>
            </a:endParaRPr>
          </a:p>
        </p:txBody>
      </p:sp>
      <p:sp>
        <p:nvSpPr>
          <p:cNvPr id="25" name="24 CuadroTexto"/>
          <p:cNvSpPr txBox="1"/>
          <p:nvPr/>
        </p:nvSpPr>
        <p:spPr>
          <a:xfrm>
            <a:off x="467544" y="6309320"/>
            <a:ext cx="18722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ANDALUCÍA</a:t>
            </a:r>
            <a:r>
              <a:rPr lang="es-ES" sz="1200" b="1" dirty="0">
                <a:solidFill>
                  <a:schemeClr val="bg1"/>
                </a:solidFill>
                <a:latin typeface="+mn-lt"/>
              </a:rPr>
              <a:t>  </a:t>
            </a:r>
            <a:r>
              <a:rPr lang="es-ES" sz="1200" b="1" dirty="0">
                <a:solidFill>
                  <a:srgbClr val="08A88D"/>
                </a:solidFill>
                <a:latin typeface="+mn-lt"/>
              </a:rPr>
              <a:t>EMPRENDE</a:t>
            </a:r>
          </a:p>
        </p:txBody>
      </p:sp>
      <p:cxnSp>
        <p:nvCxnSpPr>
          <p:cNvPr id="26" name="25 Conector recto"/>
          <p:cNvCxnSpPr>
            <a:stCxn id="25" idx="3"/>
          </p:cNvCxnSpPr>
          <p:nvPr/>
        </p:nvCxnSpPr>
        <p:spPr>
          <a:xfrm>
            <a:off x="2339752" y="6447820"/>
            <a:ext cx="6048672" cy="5516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26 CuadroTexto"/>
          <p:cNvSpPr txBox="1"/>
          <p:nvPr/>
        </p:nvSpPr>
        <p:spPr>
          <a:xfrm>
            <a:off x="8532440" y="6289575"/>
            <a:ext cx="4320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11</a:t>
            </a:r>
          </a:p>
        </p:txBody>
      </p:sp>
      <p:sp>
        <p:nvSpPr>
          <p:cNvPr id="32" name="31 Rectángulo"/>
          <p:cNvSpPr/>
          <p:nvPr/>
        </p:nvSpPr>
        <p:spPr>
          <a:xfrm>
            <a:off x="565693" y="4317484"/>
            <a:ext cx="2854179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5400" b="1" dirty="0">
                <a:solidFill>
                  <a:srgbClr val="358497"/>
                </a:solidFill>
                <a:latin typeface="+mj-lt"/>
                <a:cs typeface="Arial" pitchFamily="34" charset="0"/>
              </a:rPr>
              <a:t>409</a:t>
            </a:r>
            <a:r>
              <a:rPr lang="es-ES" sz="4400" b="1" dirty="0">
                <a:solidFill>
                  <a:srgbClr val="358497"/>
                </a:solidFill>
                <a:latin typeface="+mj-lt"/>
                <a:cs typeface="Arial" pitchFamily="34" charset="0"/>
              </a:rPr>
              <a:t>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3200" b="1" dirty="0">
                <a:solidFill>
                  <a:srgbClr val="358497"/>
                </a:solidFill>
                <a:latin typeface="+mj-lt"/>
                <a:cs typeface="Arial" pitchFamily="34" charset="0"/>
              </a:rPr>
              <a:t>proyectos</a:t>
            </a:r>
            <a:endParaRPr lang="es-ES" sz="4400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sp>
        <p:nvSpPr>
          <p:cNvPr id="34" name="14 Rectángulo"/>
          <p:cNvSpPr/>
          <p:nvPr/>
        </p:nvSpPr>
        <p:spPr>
          <a:xfrm>
            <a:off x="496274" y="1033125"/>
            <a:ext cx="24033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3600" b="1" dirty="0">
                <a:solidFill>
                  <a:srgbClr val="08A88D"/>
                </a:solidFill>
                <a:latin typeface="+mj-lt"/>
                <a:cs typeface="Arial" pitchFamily="34" charset="0"/>
              </a:rPr>
              <a:t>Secundaria</a:t>
            </a:r>
            <a:endParaRPr lang="es-ES" sz="3200" b="1" dirty="0">
              <a:solidFill>
                <a:srgbClr val="08A88D"/>
              </a:solidFill>
              <a:latin typeface="+mj-lt"/>
              <a:cs typeface="Arial" pitchFamily="34" charset="0"/>
            </a:endParaRPr>
          </a:p>
        </p:txBody>
      </p:sp>
      <p:sp>
        <p:nvSpPr>
          <p:cNvPr id="35" name="14 Rectángulo"/>
          <p:cNvSpPr/>
          <p:nvPr/>
        </p:nvSpPr>
        <p:spPr>
          <a:xfrm>
            <a:off x="500898" y="1567056"/>
            <a:ext cx="26830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3600" b="1" dirty="0">
                <a:solidFill>
                  <a:srgbClr val="358497"/>
                </a:solidFill>
                <a:latin typeface="+mj-lt"/>
                <a:cs typeface="Arial" pitchFamily="34" charset="0"/>
              </a:rPr>
              <a:t>Bachillerato</a:t>
            </a:r>
            <a:endParaRPr lang="es-ES" sz="3200" b="1" dirty="0">
              <a:solidFill>
                <a:srgbClr val="358497"/>
              </a:solidFill>
              <a:latin typeface="+mj-lt"/>
              <a:cs typeface="Arial" pitchFamily="34" charset="0"/>
            </a:endParaRPr>
          </a:p>
        </p:txBody>
      </p:sp>
    </p:spTree>
    <p:custDataLst>
      <p:tags r:id="rId1"/>
    </p:custDataLst>
  </p:cSld>
  <p:clrMapOvr>
    <a:masterClrMapping/>
  </p:clrMapOvr>
  <p:transition spd="slow" advClick="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4777" y="2743200"/>
            <a:ext cx="2659945" cy="149621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373" y="2823050"/>
            <a:ext cx="2607101" cy="19553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1 Título"/>
          <p:cNvSpPr txBox="1">
            <a:spLocks/>
          </p:cNvSpPr>
          <p:nvPr/>
        </p:nvSpPr>
        <p:spPr>
          <a:xfrm>
            <a:off x="1475656" y="0"/>
            <a:ext cx="6337126" cy="1224433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s-ES" sz="2400" b="1" dirty="0">
                <a:solidFill>
                  <a:srgbClr val="08AC91"/>
                </a:solidFill>
                <a:latin typeface="+mj-lt"/>
                <a:ea typeface="+mj-ea"/>
                <a:cs typeface="+mj-cs"/>
              </a:rPr>
              <a:t/>
            </a:r>
            <a:br>
              <a:rPr lang="es-ES" sz="2400" b="1" dirty="0">
                <a:solidFill>
                  <a:srgbClr val="08AC91"/>
                </a:solidFill>
                <a:latin typeface="+mj-lt"/>
                <a:ea typeface="+mj-ea"/>
                <a:cs typeface="+mj-cs"/>
              </a:rPr>
            </a:br>
            <a:r>
              <a:rPr lang="es-ES" sz="4000" b="1" dirty="0">
                <a:solidFill>
                  <a:schemeClr val="bg1">
                    <a:lumMod val="65000"/>
                  </a:schemeClr>
                </a:solidFill>
                <a:latin typeface="+mj-lt"/>
                <a:ea typeface="+mj-ea"/>
                <a:cs typeface="+mj-cs"/>
              </a:rPr>
              <a:t>CULTURA </a:t>
            </a:r>
            <a:r>
              <a:rPr lang="es-ES" sz="4000" b="1" dirty="0">
                <a:solidFill>
                  <a:srgbClr val="08AC91"/>
                </a:solidFill>
                <a:latin typeface="+mj-lt"/>
                <a:ea typeface="+mj-ea"/>
                <a:cs typeface="+mj-cs"/>
              </a:rPr>
              <a:t>EMPRENDEDORA</a:t>
            </a:r>
          </a:p>
          <a:p>
            <a:pPr algn="ctr" eaLnBrk="1" fontAlgn="auto" hangingPunct="1">
              <a:spcAft>
                <a:spcPts val="0"/>
              </a:spcAft>
              <a:defRPr/>
            </a:pPr>
            <a:endParaRPr lang="es-ES" sz="3200" b="1" dirty="0">
              <a:solidFill>
                <a:srgbClr val="08AC9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2" name="21 Elipse"/>
          <p:cNvSpPr/>
          <p:nvPr/>
        </p:nvSpPr>
        <p:spPr>
          <a:xfrm>
            <a:off x="900113" y="4437087"/>
            <a:ext cx="1871662" cy="1800225"/>
          </a:xfrm>
          <a:prstGeom prst="ellipse">
            <a:avLst/>
          </a:prstGeom>
          <a:noFill/>
          <a:ln>
            <a:solidFill>
              <a:srgbClr val="0066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s-ES" b="1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0" name="39 CuadroTexto"/>
          <p:cNvSpPr txBox="1"/>
          <p:nvPr/>
        </p:nvSpPr>
        <p:spPr>
          <a:xfrm>
            <a:off x="1042988" y="4923185"/>
            <a:ext cx="1584325" cy="107721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s-ES" sz="4000" b="1" dirty="0">
                <a:solidFill>
                  <a:srgbClr val="08A88D"/>
                </a:solidFill>
                <a:latin typeface="+mn-lt"/>
              </a:rPr>
              <a:t>236</a:t>
            </a:r>
            <a:endParaRPr lang="es-ES" sz="3200" b="1" dirty="0">
              <a:solidFill>
                <a:srgbClr val="08A88D"/>
              </a:solidFill>
              <a:latin typeface="+mn-lt"/>
            </a:endParaRPr>
          </a:p>
          <a:p>
            <a:pPr algn="ctr" eaLnBrk="1" hangingPunct="1">
              <a:defRPr/>
            </a:pPr>
            <a:r>
              <a:rPr lang="es-ES" sz="2400" b="1" dirty="0">
                <a:solidFill>
                  <a:srgbClr val="08A88D"/>
                </a:solidFill>
                <a:latin typeface="+mn-lt"/>
              </a:rPr>
              <a:t>proyectos</a:t>
            </a:r>
            <a:endParaRPr lang="es-ES" sz="2800" b="1" dirty="0">
              <a:solidFill>
                <a:srgbClr val="08A88D"/>
              </a:solidFill>
              <a:latin typeface="+mn-lt"/>
            </a:endParaRPr>
          </a:p>
        </p:txBody>
      </p:sp>
      <p:sp>
        <p:nvSpPr>
          <p:cNvPr id="41" name="40 CuadroTexto"/>
          <p:cNvSpPr txBox="1"/>
          <p:nvPr/>
        </p:nvSpPr>
        <p:spPr>
          <a:xfrm>
            <a:off x="3243263" y="2738438"/>
            <a:ext cx="2951162" cy="12620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s-ES" sz="4400" b="1" dirty="0">
                <a:solidFill>
                  <a:srgbClr val="08A88D"/>
                </a:solidFill>
                <a:latin typeface="+mn-lt"/>
              </a:rPr>
              <a:t>6.842</a:t>
            </a:r>
          </a:p>
          <a:p>
            <a:pPr algn="ctr" eaLnBrk="1" hangingPunct="1">
              <a:defRPr/>
            </a:pPr>
            <a:r>
              <a:rPr lang="es-ES" sz="3200" b="1" dirty="0">
                <a:solidFill>
                  <a:srgbClr val="08A88D"/>
                </a:solidFill>
                <a:latin typeface="+mn-lt"/>
              </a:rPr>
              <a:t>participantes</a:t>
            </a:r>
            <a:endParaRPr lang="es-ES" sz="2400" dirty="0">
              <a:solidFill>
                <a:srgbClr val="08A88D"/>
              </a:solidFill>
              <a:latin typeface="+mn-lt"/>
            </a:endParaRPr>
          </a:p>
        </p:txBody>
      </p:sp>
      <p:sp>
        <p:nvSpPr>
          <p:cNvPr id="42" name="41 CuadroTexto"/>
          <p:cNvSpPr txBox="1"/>
          <p:nvPr/>
        </p:nvSpPr>
        <p:spPr>
          <a:xfrm>
            <a:off x="6659761" y="4512022"/>
            <a:ext cx="1944687" cy="107721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s-ES" sz="4000" b="1" dirty="0">
                <a:solidFill>
                  <a:srgbClr val="08A88D"/>
                </a:solidFill>
                <a:latin typeface="+mn-lt"/>
              </a:rPr>
              <a:t>236</a:t>
            </a:r>
            <a:r>
              <a:rPr lang="es-ES" sz="3200" b="1" dirty="0">
                <a:solidFill>
                  <a:srgbClr val="08A88D"/>
                </a:solidFill>
                <a:latin typeface="+mn-lt"/>
              </a:rPr>
              <a:t> </a:t>
            </a:r>
          </a:p>
          <a:p>
            <a:pPr algn="ctr" eaLnBrk="1" hangingPunct="1">
              <a:defRPr/>
            </a:pPr>
            <a:r>
              <a:rPr lang="es-ES" sz="2400" b="1" dirty="0">
                <a:solidFill>
                  <a:srgbClr val="08A88D"/>
                </a:solidFill>
                <a:latin typeface="+mn-lt"/>
              </a:rPr>
              <a:t>centros</a:t>
            </a:r>
            <a:endParaRPr lang="es-ES" sz="2800" b="1" dirty="0">
              <a:solidFill>
                <a:srgbClr val="08A88D"/>
              </a:solidFill>
              <a:latin typeface="+mn-lt"/>
            </a:endParaRPr>
          </a:p>
        </p:txBody>
      </p:sp>
      <p:sp>
        <p:nvSpPr>
          <p:cNvPr id="20" name="15 Rectángulo"/>
          <p:cNvSpPr/>
          <p:nvPr/>
        </p:nvSpPr>
        <p:spPr>
          <a:xfrm>
            <a:off x="900113" y="1333881"/>
            <a:ext cx="7129463" cy="7699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4400" b="1" dirty="0">
                <a:solidFill>
                  <a:srgbClr val="006664"/>
                </a:solidFill>
                <a:latin typeface="+mj-lt"/>
                <a:cs typeface="Arial" pitchFamily="34" charset="0"/>
              </a:rPr>
              <a:t>8 Ferias de Emprendimiento</a:t>
            </a:r>
            <a:endParaRPr lang="es-ES" sz="4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Arial" pitchFamily="34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3476" y="4509120"/>
            <a:ext cx="2228684" cy="167151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9" name="21 Elipse">
            <a:extLst>
              <a:ext uri="{FF2B5EF4-FFF2-40B4-BE49-F238E27FC236}">
                <a16:creationId xmlns="" xmlns:a16="http://schemas.microsoft.com/office/drawing/2014/main" id="{968276A4-9263-4D33-8A37-CEE3B48057ED}"/>
              </a:ext>
            </a:extLst>
          </p:cNvPr>
          <p:cNvSpPr/>
          <p:nvPr/>
        </p:nvSpPr>
        <p:spPr>
          <a:xfrm>
            <a:off x="6660232" y="4077072"/>
            <a:ext cx="1871662" cy="1800225"/>
          </a:xfrm>
          <a:prstGeom prst="ellipse">
            <a:avLst/>
          </a:prstGeom>
          <a:noFill/>
          <a:ln>
            <a:solidFill>
              <a:srgbClr val="0066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s-ES" b="1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7" name="26 CuadroTexto"/>
          <p:cNvSpPr txBox="1"/>
          <p:nvPr/>
        </p:nvSpPr>
        <p:spPr>
          <a:xfrm>
            <a:off x="467544" y="6309320"/>
            <a:ext cx="18722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ANDALUCÍA</a:t>
            </a:r>
            <a:r>
              <a:rPr lang="es-ES" sz="1200" b="1" dirty="0">
                <a:solidFill>
                  <a:schemeClr val="bg1"/>
                </a:solidFill>
                <a:latin typeface="+mn-lt"/>
              </a:rPr>
              <a:t>  </a:t>
            </a:r>
            <a:r>
              <a:rPr lang="es-ES" sz="1200" b="1" dirty="0">
                <a:solidFill>
                  <a:srgbClr val="08A88D"/>
                </a:solidFill>
                <a:latin typeface="+mn-lt"/>
              </a:rPr>
              <a:t>EMPRENDE</a:t>
            </a:r>
          </a:p>
        </p:txBody>
      </p:sp>
      <p:cxnSp>
        <p:nvCxnSpPr>
          <p:cNvPr id="29" name="28 Conector recto"/>
          <p:cNvCxnSpPr>
            <a:stCxn id="27" idx="3"/>
          </p:cNvCxnSpPr>
          <p:nvPr/>
        </p:nvCxnSpPr>
        <p:spPr>
          <a:xfrm>
            <a:off x="2339752" y="6447820"/>
            <a:ext cx="6048672" cy="5516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30 CuadroTexto"/>
          <p:cNvSpPr txBox="1"/>
          <p:nvPr/>
        </p:nvSpPr>
        <p:spPr>
          <a:xfrm>
            <a:off x="8532440" y="6289575"/>
            <a:ext cx="4320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12</a:t>
            </a:r>
          </a:p>
        </p:txBody>
      </p:sp>
    </p:spTree>
    <p:custDataLst>
      <p:tags r:id="rId1"/>
    </p:custDataLst>
  </p:cSld>
  <p:clrMapOvr>
    <a:masterClrMapping/>
  </p:clrMapOvr>
  <p:transition spd="slow" advClick="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4 Rectángulo"/>
          <p:cNvSpPr/>
          <p:nvPr/>
        </p:nvSpPr>
        <p:spPr>
          <a:xfrm>
            <a:off x="971600" y="1772816"/>
            <a:ext cx="742461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4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Arial" pitchFamily="34" charset="0"/>
              </a:rPr>
              <a:t>Formación </a:t>
            </a:r>
            <a:r>
              <a:rPr lang="es-ES" sz="4800" b="1" dirty="0">
                <a:solidFill>
                  <a:srgbClr val="08AC91"/>
                </a:solidFill>
                <a:latin typeface="+mj-lt"/>
                <a:cs typeface="Arial" pitchFamily="34" charset="0"/>
              </a:rPr>
              <a:t>Profesional</a:t>
            </a:r>
            <a:endParaRPr lang="es-ES" sz="4000" b="1" dirty="0">
              <a:solidFill>
                <a:srgbClr val="08AC91"/>
              </a:solidFill>
              <a:latin typeface="+mj-lt"/>
              <a:cs typeface="Arial" pitchFamily="34" charset="0"/>
            </a:endParaRPr>
          </a:p>
        </p:txBody>
      </p:sp>
      <p:sp>
        <p:nvSpPr>
          <p:cNvPr id="34" name="33 CuadroTexto"/>
          <p:cNvSpPr txBox="1"/>
          <p:nvPr/>
        </p:nvSpPr>
        <p:spPr>
          <a:xfrm>
            <a:off x="467544" y="6309320"/>
            <a:ext cx="18722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ANDALUCÍA</a:t>
            </a:r>
            <a:r>
              <a:rPr lang="es-ES" sz="1200" b="1" dirty="0">
                <a:solidFill>
                  <a:schemeClr val="bg1"/>
                </a:solidFill>
                <a:latin typeface="+mn-lt"/>
              </a:rPr>
              <a:t>  </a:t>
            </a:r>
            <a:r>
              <a:rPr lang="es-ES" sz="1200" b="1" dirty="0">
                <a:solidFill>
                  <a:srgbClr val="08A88D"/>
                </a:solidFill>
                <a:latin typeface="+mn-lt"/>
              </a:rPr>
              <a:t>EMPRENDE</a:t>
            </a:r>
          </a:p>
        </p:txBody>
      </p:sp>
      <p:cxnSp>
        <p:nvCxnSpPr>
          <p:cNvPr id="35" name="34 Conector recto"/>
          <p:cNvCxnSpPr>
            <a:stCxn id="34" idx="3"/>
          </p:cNvCxnSpPr>
          <p:nvPr/>
        </p:nvCxnSpPr>
        <p:spPr>
          <a:xfrm>
            <a:off x="2339752" y="6447820"/>
            <a:ext cx="6048672" cy="5516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35 CuadroTexto"/>
          <p:cNvSpPr txBox="1"/>
          <p:nvPr/>
        </p:nvSpPr>
        <p:spPr>
          <a:xfrm>
            <a:off x="8532440" y="6289575"/>
            <a:ext cx="4320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13</a:t>
            </a:r>
          </a:p>
        </p:txBody>
      </p:sp>
      <p:sp>
        <p:nvSpPr>
          <p:cNvPr id="22" name="1 Título"/>
          <p:cNvSpPr txBox="1">
            <a:spLocks/>
          </p:cNvSpPr>
          <p:nvPr/>
        </p:nvSpPr>
        <p:spPr>
          <a:xfrm>
            <a:off x="1619672" y="260648"/>
            <a:ext cx="5976937" cy="936625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s-ES" sz="4000" b="1" dirty="0">
                <a:solidFill>
                  <a:schemeClr val="bg1">
                    <a:lumMod val="65000"/>
                  </a:schemeClr>
                </a:solidFill>
                <a:latin typeface="+mj-lt"/>
                <a:ea typeface="+mj-ea"/>
                <a:cs typeface="+mj-cs"/>
              </a:rPr>
              <a:t>CULTURA </a:t>
            </a:r>
            <a:r>
              <a:rPr lang="es-ES" sz="4000" b="1" dirty="0">
                <a:solidFill>
                  <a:srgbClr val="08AC91"/>
                </a:solidFill>
                <a:latin typeface="+mj-lt"/>
                <a:ea typeface="+mj-ea"/>
                <a:cs typeface="+mj-cs"/>
              </a:rPr>
              <a:t>EMPRENDEDORA</a:t>
            </a:r>
            <a:endParaRPr lang="es-ES" sz="3200" b="1" dirty="0">
              <a:solidFill>
                <a:srgbClr val="08AC9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3" name="12 Proceso alternativo"/>
          <p:cNvSpPr/>
          <p:nvPr/>
        </p:nvSpPr>
        <p:spPr>
          <a:xfrm>
            <a:off x="6768752" y="3534106"/>
            <a:ext cx="2304256" cy="1767102"/>
          </a:xfrm>
          <a:prstGeom prst="flowChartAlternateProcess">
            <a:avLst/>
          </a:prstGeom>
          <a:noFill/>
          <a:ln>
            <a:solidFill>
              <a:srgbClr val="33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rgbClr val="1967BD"/>
              </a:solidFill>
            </a:endParaRPr>
          </a:p>
        </p:txBody>
      </p:sp>
      <p:sp>
        <p:nvSpPr>
          <p:cNvPr id="14" name="13 Proceso alternativo"/>
          <p:cNvSpPr/>
          <p:nvPr/>
        </p:nvSpPr>
        <p:spPr>
          <a:xfrm>
            <a:off x="3419872" y="3462099"/>
            <a:ext cx="2592288" cy="1767102"/>
          </a:xfrm>
          <a:prstGeom prst="flowChartAlternateProcess">
            <a:avLst/>
          </a:prstGeom>
          <a:noFill/>
          <a:ln>
            <a:solidFill>
              <a:srgbClr val="0ADCB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14 Proceso alternativo"/>
          <p:cNvSpPr/>
          <p:nvPr/>
        </p:nvSpPr>
        <p:spPr>
          <a:xfrm>
            <a:off x="251520" y="3462098"/>
            <a:ext cx="2376264" cy="1695093"/>
          </a:xfrm>
          <a:prstGeom prst="flowChartAlternateProcess">
            <a:avLst/>
          </a:prstGeom>
          <a:noFill/>
          <a:ln>
            <a:solidFill>
              <a:srgbClr val="078B7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16 CuadroTexto"/>
          <p:cNvSpPr txBox="1"/>
          <p:nvPr/>
        </p:nvSpPr>
        <p:spPr>
          <a:xfrm>
            <a:off x="323528" y="3678123"/>
            <a:ext cx="216024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ES" sz="3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377</a:t>
            </a:r>
          </a:p>
          <a:p>
            <a:pPr algn="ctr" eaLnBrk="1" hangingPunct="1">
              <a:defRPr/>
            </a:pPr>
            <a:r>
              <a:rPr lang="es-ES" sz="3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centros</a:t>
            </a:r>
            <a:endParaRPr lang="es-ES" sz="4000" b="1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</a:endParaRPr>
          </a:p>
        </p:txBody>
      </p:sp>
      <p:sp>
        <p:nvSpPr>
          <p:cNvPr id="18" name="17 CuadroTexto"/>
          <p:cNvSpPr txBox="1"/>
          <p:nvPr/>
        </p:nvSpPr>
        <p:spPr>
          <a:xfrm>
            <a:off x="3347864" y="3782650"/>
            <a:ext cx="262029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ES" sz="3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491 actuaciones</a:t>
            </a:r>
            <a:endParaRPr lang="es-ES" sz="2800" b="1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6696744" y="3750130"/>
            <a:ext cx="241176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ES" sz="3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9.147 estudiantes</a:t>
            </a:r>
            <a:endParaRPr lang="es-ES" sz="1600" b="1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</a:endParaRPr>
          </a:p>
        </p:txBody>
      </p:sp>
      <p:pic>
        <p:nvPicPr>
          <p:cNvPr id="21" name="20 Imagen" descr="Participantes-circulo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1043608" y="3102059"/>
            <a:ext cx="720080" cy="674077"/>
          </a:xfrm>
          <a:prstGeom prst="rect">
            <a:avLst/>
          </a:prstGeom>
        </p:spPr>
      </p:pic>
      <p:pic>
        <p:nvPicPr>
          <p:cNvPr id="24" name="23 Imagen" descr="Actuaciones-circulo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4283968" y="3174067"/>
            <a:ext cx="720080" cy="674077"/>
          </a:xfrm>
          <a:prstGeom prst="rect">
            <a:avLst/>
          </a:prstGeom>
        </p:spPr>
      </p:pic>
      <p:sp>
        <p:nvSpPr>
          <p:cNvPr id="27" name="26 Abrir corchete"/>
          <p:cNvSpPr/>
          <p:nvPr/>
        </p:nvSpPr>
        <p:spPr>
          <a:xfrm rot="5400000">
            <a:off x="4752020" y="-462337"/>
            <a:ext cx="216024" cy="6768752"/>
          </a:xfrm>
          <a:prstGeom prst="leftBracket">
            <a:avLst/>
          </a:prstGeom>
          <a:ln w="317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28" name="27 Conector recto"/>
          <p:cNvCxnSpPr/>
          <p:nvPr/>
        </p:nvCxnSpPr>
        <p:spPr>
          <a:xfrm>
            <a:off x="4644008" y="2814027"/>
            <a:ext cx="0" cy="288032"/>
          </a:xfrm>
          <a:prstGeom prst="line">
            <a:avLst/>
          </a:prstGeom>
          <a:ln w="317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Imagen 2">
            <a:extLst>
              <a:ext uri="{FF2B5EF4-FFF2-40B4-BE49-F238E27FC236}">
                <a16:creationId xmlns="" xmlns:a16="http://schemas.microsoft.com/office/drawing/2014/main" id="{C02DF880-BDC7-4EA1-8302-09B09B8F0058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9721" y="3072303"/>
            <a:ext cx="680711" cy="673231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slow" advClick="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3"/>
          <p:cNvPicPr>
            <a:picLocks noChangeAspect="1" noChangeArrowheads="1"/>
          </p:cNvPicPr>
          <p:nvPr/>
        </p:nvPicPr>
        <p:blipFill rotWithShape="1">
          <a:blip r:embed="rId3" cstate="email"/>
          <a:srcRect t="4772" b="14817"/>
          <a:stretch/>
        </p:blipFill>
        <p:spPr bwMode="auto">
          <a:xfrm>
            <a:off x="4607409" y="1937518"/>
            <a:ext cx="3371346" cy="1784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" name="33 CuadroTexto"/>
          <p:cNvSpPr txBox="1"/>
          <p:nvPr/>
        </p:nvSpPr>
        <p:spPr>
          <a:xfrm>
            <a:off x="467544" y="6309320"/>
            <a:ext cx="18722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ANDALUCÍA</a:t>
            </a:r>
            <a:r>
              <a:rPr lang="es-ES" sz="1200" b="1" dirty="0">
                <a:solidFill>
                  <a:schemeClr val="bg1"/>
                </a:solidFill>
                <a:latin typeface="+mn-lt"/>
              </a:rPr>
              <a:t>  </a:t>
            </a:r>
            <a:r>
              <a:rPr lang="es-ES" sz="1200" b="1" dirty="0">
                <a:solidFill>
                  <a:srgbClr val="08A88D"/>
                </a:solidFill>
                <a:latin typeface="+mn-lt"/>
              </a:rPr>
              <a:t>EMPRENDE</a:t>
            </a:r>
          </a:p>
        </p:txBody>
      </p:sp>
      <p:cxnSp>
        <p:nvCxnSpPr>
          <p:cNvPr id="35" name="34 Conector recto"/>
          <p:cNvCxnSpPr>
            <a:stCxn id="34" idx="3"/>
          </p:cNvCxnSpPr>
          <p:nvPr/>
        </p:nvCxnSpPr>
        <p:spPr>
          <a:xfrm>
            <a:off x="2339752" y="6447820"/>
            <a:ext cx="6048672" cy="5516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35 CuadroTexto"/>
          <p:cNvSpPr txBox="1"/>
          <p:nvPr/>
        </p:nvSpPr>
        <p:spPr>
          <a:xfrm>
            <a:off x="8532440" y="6289575"/>
            <a:ext cx="4320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14</a:t>
            </a:r>
          </a:p>
        </p:txBody>
      </p:sp>
      <p:sp>
        <p:nvSpPr>
          <p:cNvPr id="26" name="25 CuadroTexto"/>
          <p:cNvSpPr txBox="1"/>
          <p:nvPr/>
        </p:nvSpPr>
        <p:spPr>
          <a:xfrm>
            <a:off x="3984478" y="3950720"/>
            <a:ext cx="3971898" cy="2200602"/>
          </a:xfrm>
          <a:prstGeom prst="rect">
            <a:avLst/>
          </a:prstGeom>
          <a:solidFill>
            <a:schemeClr val="tx1">
              <a:lumMod val="50000"/>
              <a:lumOff val="50000"/>
              <a:alpha val="60000"/>
            </a:schemeClr>
          </a:solidFill>
          <a:ln>
            <a:solidFill>
              <a:schemeClr val="tx1">
                <a:lumMod val="50000"/>
                <a:lumOff val="50000"/>
                <a:alpha val="8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ES" sz="2400" b="1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TALENTO EMPRENDEDOR</a:t>
            </a:r>
            <a:endParaRPr lang="es-ES" sz="2000" b="1" dirty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  <a:p>
            <a:pPr algn="ctr" eaLnBrk="1" hangingPunct="1">
              <a:defRPr/>
            </a:pPr>
            <a:endParaRPr lang="es-ES" sz="200" b="1" dirty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  <a:p>
            <a:pPr marL="800100" lvl="1" indent="-342900" eaLnBrk="1" hangingPunct="1">
              <a:buFont typeface="Wingdings" panose="05000000000000000000" pitchFamily="2" charset="2"/>
              <a:buChar char="ü"/>
              <a:defRPr/>
            </a:pPr>
            <a:r>
              <a:rPr lang="es-ES" sz="2000" b="1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130 centros inscritos en el programa</a:t>
            </a:r>
            <a:endParaRPr lang="es-ES" sz="2000" dirty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  <a:p>
            <a:pPr marL="742950" lvl="1" indent="-285750" eaLnBrk="1" hangingPunct="1">
              <a:buFont typeface="Wingdings" panose="05000000000000000000" pitchFamily="2" charset="2"/>
              <a:buChar char="ü"/>
              <a:defRPr/>
            </a:pPr>
            <a:r>
              <a:rPr lang="es-ES" sz="2000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s-ES" sz="2000" b="1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1.083 </a:t>
            </a:r>
            <a:r>
              <a:rPr lang="es-ES" sz="2000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participantes en esta iniciativa </a:t>
            </a:r>
          </a:p>
          <a:p>
            <a:pPr marL="800100" lvl="1" indent="-342900" eaLnBrk="1" hangingPunct="1">
              <a:buFont typeface="Wingdings" panose="05000000000000000000" pitchFamily="2" charset="2"/>
              <a:buChar char="ü"/>
              <a:defRPr/>
            </a:pPr>
            <a:r>
              <a:rPr lang="es-ES" sz="2000" b="1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1.921 </a:t>
            </a:r>
            <a:r>
              <a:rPr lang="es-ES" sz="2000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ideas emprendedoras</a:t>
            </a:r>
          </a:p>
          <a:p>
            <a:pPr marL="800100" lvl="1" indent="-342900" eaLnBrk="1" hangingPunct="1">
              <a:defRPr/>
            </a:pPr>
            <a:endParaRPr lang="es-ES" sz="1100" dirty="0">
              <a:solidFill>
                <a:schemeClr val="bg1"/>
              </a:solidFill>
            </a:endParaRPr>
          </a:p>
        </p:txBody>
      </p:sp>
      <p:pic>
        <p:nvPicPr>
          <p:cNvPr id="1026" name="Picture 2" descr="P:\PROYECTOS EN EJECUCION\PLAN DE FOMENTO DE LA CULTURA EMPRENDEDORA\TALENTO EMPRENDEDOR\2017\DOCUMENTACION\NP MALAGA\_MG_9032.jpg"/>
          <p:cNvPicPr>
            <a:picLocks noChangeAspect="1" noChangeArrowheads="1"/>
          </p:cNvPicPr>
          <p:nvPr/>
        </p:nvPicPr>
        <p:blipFill rotWithShape="1">
          <a:blip r:embed="rId4" cstate="email"/>
          <a:srcRect t="23278" b="19606"/>
          <a:stretch/>
        </p:blipFill>
        <p:spPr bwMode="auto">
          <a:xfrm>
            <a:off x="822685" y="4251148"/>
            <a:ext cx="3441829" cy="1306017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24" name="23 CuadroTexto"/>
          <p:cNvSpPr txBox="1"/>
          <p:nvPr/>
        </p:nvSpPr>
        <p:spPr>
          <a:xfrm>
            <a:off x="827485" y="1937518"/>
            <a:ext cx="3766894" cy="1754326"/>
          </a:xfrm>
          <a:prstGeom prst="rect">
            <a:avLst/>
          </a:prstGeom>
          <a:solidFill>
            <a:srgbClr val="09BB9D">
              <a:alpha val="81961"/>
            </a:srgbClr>
          </a:solidFill>
          <a:ln>
            <a:solidFill>
              <a:srgbClr val="09BB9D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ES" sz="2800" b="1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EILAB</a:t>
            </a:r>
            <a:endParaRPr lang="es-ES" sz="2200" b="1" dirty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  <a:p>
            <a:pPr marL="342900" indent="-342900" eaLnBrk="1" hangingPunct="1">
              <a:buFont typeface="Wingdings" panose="05000000000000000000" pitchFamily="2" charset="2"/>
              <a:buChar char="ü"/>
              <a:defRPr/>
            </a:pPr>
            <a:r>
              <a:rPr lang="es-ES" sz="2200" b="1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23 </a:t>
            </a:r>
            <a:r>
              <a:rPr lang="es-ES" sz="2200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empresas participantes</a:t>
            </a:r>
          </a:p>
          <a:p>
            <a:pPr marL="342900" indent="-342900" eaLnBrk="1" hangingPunct="1">
              <a:buFont typeface="Wingdings" panose="05000000000000000000" pitchFamily="2" charset="2"/>
              <a:buChar char="ü"/>
              <a:defRPr/>
            </a:pPr>
            <a:r>
              <a:rPr lang="es-ES" sz="2200" b="1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28</a:t>
            </a:r>
            <a:r>
              <a:rPr lang="es-ES" sz="2200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 jóvenes insertados laboralmente</a:t>
            </a:r>
            <a:endParaRPr lang="es-ES" sz="2200" b="1" dirty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  <a:p>
            <a:pPr algn="ctr" eaLnBrk="1" hangingPunct="1">
              <a:defRPr/>
            </a:pPr>
            <a:endParaRPr lang="es-ES" sz="14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4" name="14 Rectángulo">
            <a:extLst>
              <a:ext uri="{FF2B5EF4-FFF2-40B4-BE49-F238E27FC236}">
                <a16:creationId xmlns="" xmlns:a16="http://schemas.microsoft.com/office/drawing/2014/main" id="{9A312227-2B05-477C-93CC-DD960E35FD47}"/>
              </a:ext>
            </a:extLst>
          </p:cNvPr>
          <p:cNvSpPr/>
          <p:nvPr/>
        </p:nvSpPr>
        <p:spPr>
          <a:xfrm>
            <a:off x="611560" y="1057965"/>
            <a:ext cx="7424614" cy="7080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4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Arial" pitchFamily="34" charset="0"/>
              </a:rPr>
              <a:t>Formación </a:t>
            </a:r>
            <a:r>
              <a:rPr lang="es-ES" sz="4000" b="1" dirty="0">
                <a:solidFill>
                  <a:srgbClr val="08AC91"/>
                </a:solidFill>
                <a:latin typeface="+mj-lt"/>
                <a:cs typeface="Arial" pitchFamily="34" charset="0"/>
              </a:rPr>
              <a:t>Profesional</a:t>
            </a:r>
            <a:endParaRPr lang="es-ES" sz="3200" b="1" dirty="0">
              <a:solidFill>
                <a:srgbClr val="08AC91"/>
              </a:solidFill>
              <a:latin typeface="+mj-lt"/>
              <a:cs typeface="Arial" pitchFamily="34" charset="0"/>
            </a:endParaRPr>
          </a:p>
        </p:txBody>
      </p:sp>
      <p:sp>
        <p:nvSpPr>
          <p:cNvPr id="15" name="1 Título">
            <a:extLst>
              <a:ext uri="{FF2B5EF4-FFF2-40B4-BE49-F238E27FC236}">
                <a16:creationId xmlns="" xmlns:a16="http://schemas.microsoft.com/office/drawing/2014/main" id="{7B21CF5F-56F5-47F9-97A6-A44F6D7242CA}"/>
              </a:ext>
            </a:extLst>
          </p:cNvPr>
          <p:cNvSpPr txBox="1">
            <a:spLocks/>
          </p:cNvSpPr>
          <p:nvPr/>
        </p:nvSpPr>
        <p:spPr>
          <a:xfrm>
            <a:off x="1547813" y="260127"/>
            <a:ext cx="5976937" cy="936625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s-ES" sz="4000" b="1" dirty="0">
                <a:solidFill>
                  <a:schemeClr val="bg1">
                    <a:lumMod val="65000"/>
                  </a:schemeClr>
                </a:solidFill>
                <a:latin typeface="+mj-lt"/>
                <a:ea typeface="+mj-ea"/>
                <a:cs typeface="+mj-cs"/>
              </a:rPr>
              <a:t>CULTURA </a:t>
            </a:r>
            <a:r>
              <a:rPr lang="es-ES" sz="4000" b="1" dirty="0">
                <a:solidFill>
                  <a:srgbClr val="08AC91"/>
                </a:solidFill>
                <a:latin typeface="+mj-lt"/>
                <a:ea typeface="+mj-ea"/>
                <a:cs typeface="+mj-cs"/>
              </a:rPr>
              <a:t>EMPRENDEDORA</a:t>
            </a:r>
            <a:endParaRPr lang="es-ES" sz="3200" b="1" dirty="0">
              <a:solidFill>
                <a:srgbClr val="08AC91"/>
              </a:solidFill>
              <a:latin typeface="+mj-lt"/>
              <a:ea typeface="+mj-ea"/>
              <a:cs typeface="+mj-cs"/>
            </a:endParaRPr>
          </a:p>
        </p:txBody>
      </p:sp>
    </p:spTree>
    <p:custDataLst>
      <p:tags r:id="rId1"/>
    </p:custDataLst>
  </p:cSld>
  <p:clrMapOvr>
    <a:masterClrMapping/>
  </p:clrMapOvr>
  <p:transition spd="slow" advClick="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45 Rectángulo"/>
          <p:cNvSpPr/>
          <p:nvPr/>
        </p:nvSpPr>
        <p:spPr>
          <a:xfrm>
            <a:off x="6948264" y="3786226"/>
            <a:ext cx="1944216" cy="18002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8" name="47 Rectángulo"/>
          <p:cNvSpPr/>
          <p:nvPr/>
        </p:nvSpPr>
        <p:spPr>
          <a:xfrm>
            <a:off x="5292080" y="2067015"/>
            <a:ext cx="2232670" cy="1467183"/>
          </a:xfrm>
          <a:prstGeom prst="rect">
            <a:avLst/>
          </a:prstGeom>
          <a:solidFill>
            <a:srgbClr val="08AC91">
              <a:alpha val="62000"/>
            </a:srgbClr>
          </a:solidFill>
          <a:ln>
            <a:solidFill>
              <a:srgbClr val="08AC91">
                <a:alpha val="58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3" name="42 Rectángulo"/>
          <p:cNvSpPr/>
          <p:nvPr/>
        </p:nvSpPr>
        <p:spPr>
          <a:xfrm>
            <a:off x="2411760" y="3789040"/>
            <a:ext cx="1944216" cy="1800200"/>
          </a:xfrm>
          <a:prstGeom prst="rect">
            <a:avLst/>
          </a:prstGeom>
          <a:solidFill>
            <a:srgbClr val="42A5BC">
              <a:alpha val="71000"/>
            </a:srgbClr>
          </a:solidFill>
          <a:ln>
            <a:solidFill>
              <a:schemeClr val="tx2">
                <a:lumMod val="60000"/>
                <a:lumOff val="40000"/>
                <a:alpha val="6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14 Rectángulo"/>
          <p:cNvSpPr/>
          <p:nvPr/>
        </p:nvSpPr>
        <p:spPr>
          <a:xfrm>
            <a:off x="323528" y="1104148"/>
            <a:ext cx="8640960" cy="7080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4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Arial" pitchFamily="34" charset="0"/>
              </a:rPr>
              <a:t>Formación </a:t>
            </a:r>
            <a:r>
              <a:rPr lang="es-ES" sz="4000" b="1" dirty="0">
                <a:solidFill>
                  <a:srgbClr val="08A88D"/>
                </a:solidFill>
                <a:latin typeface="+mj-lt"/>
                <a:cs typeface="Arial" pitchFamily="34" charset="0"/>
              </a:rPr>
              <a:t>Universitaria</a:t>
            </a:r>
            <a:endParaRPr lang="es-ES" sz="3200" b="1" dirty="0">
              <a:solidFill>
                <a:srgbClr val="08A88D"/>
              </a:solidFill>
              <a:latin typeface="+mj-lt"/>
              <a:cs typeface="Arial" pitchFamily="34" charset="0"/>
            </a:endParaRPr>
          </a:p>
        </p:txBody>
      </p:sp>
      <p:sp>
        <p:nvSpPr>
          <p:cNvPr id="14" name="20 Rectángulo"/>
          <p:cNvSpPr/>
          <p:nvPr/>
        </p:nvSpPr>
        <p:spPr bwMode="auto">
          <a:xfrm>
            <a:off x="7020272" y="4290282"/>
            <a:ext cx="1749425" cy="1016000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3600" b="1" dirty="0">
                <a:solidFill>
                  <a:schemeClr val="bg1"/>
                </a:solidFill>
                <a:latin typeface="+mj-lt"/>
                <a:cs typeface="Arial" charset="0"/>
              </a:rPr>
              <a:t>11</a:t>
            </a:r>
            <a:r>
              <a:rPr lang="es-ES" sz="2400" b="1" dirty="0">
                <a:solidFill>
                  <a:schemeClr val="bg1"/>
                </a:solidFill>
                <a:latin typeface="+mn-lt"/>
                <a:cs typeface="Arial" charset="0"/>
              </a:rPr>
              <a:t>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000" b="1" dirty="0">
                <a:solidFill>
                  <a:schemeClr val="bg1"/>
                </a:solidFill>
                <a:latin typeface="+mn-lt"/>
                <a:cs typeface="Arial" charset="0"/>
              </a:rPr>
              <a:t>Universidades</a:t>
            </a:r>
            <a:r>
              <a:rPr lang="es-ES" sz="2400" b="1" dirty="0">
                <a:solidFill>
                  <a:schemeClr val="bg1"/>
                </a:solidFill>
                <a:latin typeface="+mn-lt"/>
                <a:cs typeface="Arial" charset="0"/>
              </a:rPr>
              <a:t> </a:t>
            </a:r>
            <a:endParaRPr lang="es-ES" sz="1600" dirty="0">
              <a:solidFill>
                <a:schemeClr val="bg1"/>
              </a:solidFill>
              <a:latin typeface="+mn-lt"/>
              <a:cs typeface="Arial" charset="0"/>
            </a:endParaRPr>
          </a:p>
        </p:txBody>
      </p:sp>
      <p:sp>
        <p:nvSpPr>
          <p:cNvPr id="15" name="23 Rectángulo"/>
          <p:cNvSpPr/>
          <p:nvPr/>
        </p:nvSpPr>
        <p:spPr bwMode="auto">
          <a:xfrm>
            <a:off x="5516461" y="2242716"/>
            <a:ext cx="1568450" cy="107791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4400" b="1" dirty="0">
                <a:solidFill>
                  <a:schemeClr val="bg1"/>
                </a:solidFill>
                <a:latin typeface="+mj-lt"/>
                <a:cs typeface="Arial" charset="0"/>
              </a:rPr>
              <a:t>1.529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000" b="1" dirty="0">
                <a:solidFill>
                  <a:schemeClr val="bg1"/>
                </a:solidFill>
                <a:latin typeface="+mj-lt"/>
                <a:cs typeface="Arial" charset="0"/>
              </a:rPr>
              <a:t>participantes</a:t>
            </a:r>
            <a:r>
              <a:rPr lang="es-ES" sz="1050" dirty="0">
                <a:solidFill>
                  <a:schemeClr val="bg1"/>
                </a:solidFill>
                <a:cs typeface="Arial" charset="0"/>
              </a:rPr>
              <a:t> </a:t>
            </a:r>
            <a:endParaRPr lang="es-ES" sz="600" dirty="0"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18" name="17 Rectángulo"/>
          <p:cNvSpPr/>
          <p:nvPr/>
        </p:nvSpPr>
        <p:spPr bwMode="auto">
          <a:xfrm>
            <a:off x="2627784" y="4290282"/>
            <a:ext cx="1560513" cy="954088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3600" b="1" dirty="0">
                <a:solidFill>
                  <a:schemeClr val="bg1"/>
                </a:solidFill>
                <a:latin typeface="+mn-lt"/>
                <a:cs typeface="Arial" charset="0"/>
              </a:rPr>
              <a:t>49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000" b="1" dirty="0">
                <a:solidFill>
                  <a:schemeClr val="bg1"/>
                </a:solidFill>
                <a:latin typeface="+mj-lt"/>
                <a:cs typeface="Arial" charset="0"/>
              </a:rPr>
              <a:t>actuaciones</a:t>
            </a:r>
            <a:r>
              <a:rPr lang="es-ES" sz="1400" dirty="0">
                <a:solidFill>
                  <a:schemeClr val="bg1"/>
                </a:solidFill>
                <a:latin typeface="+mj-lt"/>
                <a:cs typeface="Arial" charset="0"/>
              </a:rPr>
              <a:t> </a:t>
            </a:r>
            <a:endParaRPr lang="es-ES" sz="2400" dirty="0">
              <a:solidFill>
                <a:schemeClr val="bg1"/>
              </a:solidFill>
              <a:latin typeface="+mn-lt"/>
              <a:cs typeface="Arial" charset="0"/>
            </a:endParaRPr>
          </a:p>
        </p:txBody>
      </p:sp>
      <p:sp>
        <p:nvSpPr>
          <p:cNvPr id="30" name="29 CuadroTexto"/>
          <p:cNvSpPr txBox="1"/>
          <p:nvPr/>
        </p:nvSpPr>
        <p:spPr>
          <a:xfrm>
            <a:off x="467544" y="6309320"/>
            <a:ext cx="18722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ANDALUCÍA</a:t>
            </a:r>
            <a:r>
              <a:rPr lang="es-ES" sz="1200" b="1" dirty="0">
                <a:solidFill>
                  <a:schemeClr val="bg1"/>
                </a:solidFill>
                <a:latin typeface="+mn-lt"/>
              </a:rPr>
              <a:t>  </a:t>
            </a:r>
            <a:r>
              <a:rPr lang="es-ES" sz="1200" b="1" dirty="0">
                <a:solidFill>
                  <a:srgbClr val="08A88D"/>
                </a:solidFill>
                <a:latin typeface="+mn-lt"/>
              </a:rPr>
              <a:t>EMPRENDE</a:t>
            </a:r>
          </a:p>
        </p:txBody>
      </p:sp>
      <p:cxnSp>
        <p:nvCxnSpPr>
          <p:cNvPr id="31" name="30 Conector recto"/>
          <p:cNvCxnSpPr>
            <a:stCxn id="30" idx="3"/>
          </p:cNvCxnSpPr>
          <p:nvPr/>
        </p:nvCxnSpPr>
        <p:spPr>
          <a:xfrm>
            <a:off x="2339752" y="6447820"/>
            <a:ext cx="6048672" cy="5516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31 CuadroTexto"/>
          <p:cNvSpPr txBox="1"/>
          <p:nvPr/>
        </p:nvSpPr>
        <p:spPr>
          <a:xfrm>
            <a:off x="8532440" y="6289575"/>
            <a:ext cx="4320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15</a:t>
            </a:r>
          </a:p>
        </p:txBody>
      </p:sp>
      <p:pic>
        <p:nvPicPr>
          <p:cNvPr id="39" name="38 Imagen" descr="C5RR1B2WYAEkOND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172749" y="3786226"/>
            <a:ext cx="2167003" cy="1803014"/>
          </a:xfrm>
          <a:prstGeom prst="rect">
            <a:avLst/>
          </a:prstGeom>
        </p:spPr>
      </p:pic>
      <p:pic>
        <p:nvPicPr>
          <p:cNvPr id="45" name="44 Imagen" descr="jornada Lanzaderas AE 3 (2)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2123728" y="1981624"/>
            <a:ext cx="2880320" cy="1617410"/>
          </a:xfrm>
          <a:prstGeom prst="rect">
            <a:avLst/>
          </a:prstGeom>
        </p:spPr>
      </p:pic>
      <p:pic>
        <p:nvPicPr>
          <p:cNvPr id="49" name="48 Imagen" descr="170222 009.jpg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4427984" y="3789040"/>
            <a:ext cx="2448272" cy="1800199"/>
          </a:xfrm>
          <a:prstGeom prst="rect">
            <a:avLst/>
          </a:prstGeom>
        </p:spPr>
      </p:pic>
      <p:sp>
        <p:nvSpPr>
          <p:cNvPr id="19" name="1 Título">
            <a:extLst>
              <a:ext uri="{FF2B5EF4-FFF2-40B4-BE49-F238E27FC236}">
                <a16:creationId xmlns="" xmlns:a16="http://schemas.microsoft.com/office/drawing/2014/main" id="{8EECE02B-889C-41BB-A77F-56E8437507A5}"/>
              </a:ext>
            </a:extLst>
          </p:cNvPr>
          <p:cNvSpPr txBox="1">
            <a:spLocks/>
          </p:cNvSpPr>
          <p:nvPr/>
        </p:nvSpPr>
        <p:spPr>
          <a:xfrm>
            <a:off x="1547813" y="260648"/>
            <a:ext cx="5976937" cy="936625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s-ES" sz="4000" b="1" dirty="0">
                <a:solidFill>
                  <a:schemeClr val="bg1">
                    <a:lumMod val="65000"/>
                  </a:schemeClr>
                </a:solidFill>
                <a:latin typeface="+mj-lt"/>
                <a:ea typeface="+mj-ea"/>
                <a:cs typeface="+mj-cs"/>
              </a:rPr>
              <a:t>CULTURA </a:t>
            </a:r>
            <a:r>
              <a:rPr lang="es-ES" sz="4000" b="1" dirty="0">
                <a:solidFill>
                  <a:srgbClr val="08AC91"/>
                </a:solidFill>
                <a:latin typeface="+mj-lt"/>
                <a:ea typeface="+mj-ea"/>
                <a:cs typeface="+mj-cs"/>
              </a:rPr>
              <a:t>EMPRENDEDORA</a:t>
            </a:r>
            <a:endParaRPr lang="es-ES" sz="3200" b="1" dirty="0">
              <a:solidFill>
                <a:srgbClr val="08AC91"/>
              </a:solidFill>
              <a:latin typeface="+mj-lt"/>
              <a:ea typeface="+mj-ea"/>
              <a:cs typeface="+mj-cs"/>
            </a:endParaRPr>
          </a:p>
        </p:txBody>
      </p:sp>
    </p:spTree>
    <p:custDataLst>
      <p:tags r:id="rId1"/>
    </p:custDataLst>
  </p:cSld>
  <p:clrMapOvr>
    <a:masterClrMapping/>
  </p:clrMapOvr>
  <p:transition spd="slow" advClick="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Título"/>
          <p:cNvSpPr txBox="1">
            <a:spLocks/>
          </p:cNvSpPr>
          <p:nvPr/>
        </p:nvSpPr>
        <p:spPr>
          <a:xfrm>
            <a:off x="1691407" y="116111"/>
            <a:ext cx="5976937" cy="936625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s-ES" sz="4000" b="1" dirty="0">
                <a:solidFill>
                  <a:schemeClr val="bg1">
                    <a:lumMod val="65000"/>
                  </a:schemeClr>
                </a:solidFill>
                <a:latin typeface="+mj-lt"/>
                <a:ea typeface="+mj-ea"/>
                <a:cs typeface="+mj-cs"/>
              </a:rPr>
              <a:t>CULTURA </a:t>
            </a:r>
            <a:r>
              <a:rPr lang="es-ES" sz="4000" b="1" dirty="0">
                <a:solidFill>
                  <a:srgbClr val="08AC91"/>
                </a:solidFill>
                <a:latin typeface="+mj-lt"/>
                <a:ea typeface="+mj-ea"/>
                <a:cs typeface="+mj-cs"/>
              </a:rPr>
              <a:t>EMPRENDEDORA</a:t>
            </a:r>
            <a:endParaRPr lang="es-ES" sz="3200" b="1" dirty="0">
              <a:solidFill>
                <a:srgbClr val="08AC9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179512" y="980728"/>
            <a:ext cx="91450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II CONGRESO UNIVERSITARIO DE</a:t>
            </a:r>
            <a:r>
              <a:rPr lang="es-ES" sz="2800" b="1" dirty="0">
                <a:latin typeface="+mn-lt"/>
              </a:rPr>
              <a:t> </a:t>
            </a:r>
            <a:r>
              <a:rPr lang="es-ES" sz="2800" b="1" dirty="0">
                <a:solidFill>
                  <a:srgbClr val="08AC91"/>
                </a:solidFill>
                <a:latin typeface="+mn-lt"/>
              </a:rPr>
              <a:t>EMPRENDIMIENTO</a:t>
            </a:r>
          </a:p>
        </p:txBody>
      </p:sp>
      <p:sp>
        <p:nvSpPr>
          <p:cNvPr id="9" name="8 Rectángulo redondeado"/>
          <p:cNvSpPr/>
          <p:nvPr/>
        </p:nvSpPr>
        <p:spPr>
          <a:xfrm>
            <a:off x="6588224" y="1988840"/>
            <a:ext cx="2246835" cy="2736304"/>
          </a:xfrm>
          <a:prstGeom prst="roundRect">
            <a:avLst/>
          </a:prstGeom>
          <a:noFill/>
          <a:ln>
            <a:solidFill>
              <a:srgbClr val="08A8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9 CuadroTexto"/>
          <p:cNvSpPr txBox="1"/>
          <p:nvPr/>
        </p:nvSpPr>
        <p:spPr>
          <a:xfrm>
            <a:off x="6612227" y="2204864"/>
            <a:ext cx="2208245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b="1" dirty="0">
                <a:solidFill>
                  <a:srgbClr val="08AC91"/>
                </a:solidFill>
                <a:latin typeface="+mn-lt"/>
              </a:rPr>
              <a:t>+ 500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Egresados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Investigadores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Spin off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OTRI de las Universidades Andaluzas</a:t>
            </a:r>
          </a:p>
        </p:txBody>
      </p:sp>
      <p:sp>
        <p:nvSpPr>
          <p:cNvPr id="11" name="10 CuadroTexto"/>
          <p:cNvSpPr txBox="1"/>
          <p:nvPr/>
        </p:nvSpPr>
        <p:spPr>
          <a:xfrm>
            <a:off x="467544" y="6525344"/>
            <a:ext cx="18722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ANDALUCÍA</a:t>
            </a:r>
            <a:r>
              <a:rPr lang="es-ES" sz="1200" b="1" dirty="0">
                <a:solidFill>
                  <a:schemeClr val="bg1"/>
                </a:solidFill>
                <a:latin typeface="+mn-lt"/>
              </a:rPr>
              <a:t>  </a:t>
            </a:r>
            <a:r>
              <a:rPr lang="es-ES" sz="1200" b="1" dirty="0">
                <a:solidFill>
                  <a:srgbClr val="08A88D"/>
                </a:solidFill>
                <a:latin typeface="+mn-lt"/>
              </a:rPr>
              <a:t>EMPRENDE</a:t>
            </a:r>
          </a:p>
        </p:txBody>
      </p:sp>
      <p:cxnSp>
        <p:nvCxnSpPr>
          <p:cNvPr id="12" name="11 Conector recto"/>
          <p:cNvCxnSpPr>
            <a:stCxn id="11" idx="3"/>
          </p:cNvCxnSpPr>
          <p:nvPr/>
        </p:nvCxnSpPr>
        <p:spPr>
          <a:xfrm>
            <a:off x="2339752" y="6663844"/>
            <a:ext cx="6048672" cy="5516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12 CuadroTexto"/>
          <p:cNvSpPr txBox="1"/>
          <p:nvPr/>
        </p:nvSpPr>
        <p:spPr>
          <a:xfrm>
            <a:off x="8388424" y="6505599"/>
            <a:ext cx="4320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16</a:t>
            </a:r>
          </a:p>
        </p:txBody>
      </p:sp>
      <p:pic>
        <p:nvPicPr>
          <p:cNvPr id="16" name="15 Imagen" descr="Dinámica 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71600" y="1988840"/>
            <a:ext cx="2628800" cy="19716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" name="16 Imagen" descr="Grup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51920" y="1988841"/>
            <a:ext cx="2376264" cy="19442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8" name="17 Imagen" descr="Presidenta 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71600" y="4187536"/>
            <a:ext cx="2670850" cy="204977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0" name="19 Imagen" descr="Mesa Redonda 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851920" y="4149080"/>
            <a:ext cx="2448272" cy="20882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 spd="slow" advClick="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/>
          </p:cNvSpPr>
          <p:nvPr/>
        </p:nvSpPr>
        <p:spPr>
          <a:xfrm>
            <a:off x="1691407" y="116111"/>
            <a:ext cx="5976937" cy="936625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s-ES" sz="4000" b="1" dirty="0">
                <a:solidFill>
                  <a:schemeClr val="bg1">
                    <a:lumMod val="65000"/>
                  </a:schemeClr>
                </a:solidFill>
                <a:latin typeface="+mj-lt"/>
                <a:ea typeface="+mj-ea"/>
                <a:cs typeface="+mj-cs"/>
              </a:rPr>
              <a:t>CULTURA </a:t>
            </a:r>
            <a:r>
              <a:rPr lang="es-ES" sz="4000" b="1" dirty="0">
                <a:solidFill>
                  <a:srgbClr val="08AC91"/>
                </a:solidFill>
                <a:latin typeface="+mj-lt"/>
                <a:ea typeface="+mj-ea"/>
                <a:cs typeface="+mj-cs"/>
              </a:rPr>
              <a:t>EMPRENDEDORA</a:t>
            </a:r>
            <a:endParaRPr lang="es-ES" sz="3200" b="1" dirty="0">
              <a:solidFill>
                <a:srgbClr val="08AC9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" name="3 Imagen" descr="IMAGEN CATEDRA AEMPREND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1560" y="1288322"/>
            <a:ext cx="4390658" cy="1395857"/>
          </a:xfrm>
          <a:prstGeom prst="rect">
            <a:avLst/>
          </a:prstGeom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6136" y="4725144"/>
            <a:ext cx="2921000" cy="1292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7 Rectángulo"/>
          <p:cNvSpPr/>
          <p:nvPr/>
        </p:nvSpPr>
        <p:spPr>
          <a:xfrm>
            <a:off x="755576" y="2698462"/>
            <a:ext cx="4572000" cy="3754874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altLang="es-ES" sz="1400" b="1" dirty="0">
                <a:solidFill>
                  <a:srgbClr val="30C5C2"/>
                </a:solidFill>
                <a:latin typeface="+mn-lt"/>
              </a:rPr>
              <a:t>Objetivo: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altLang="es-E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Promover la cultura y la actividad emprendedora y empresarial en el ámbito de la comunidad universitaria andaluza, fomentando la transmisión de experiencias emprendedoras de las empresas a la universidad, y viceversa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 altLang="es-ES" sz="1400" b="1" dirty="0">
              <a:solidFill>
                <a:srgbClr val="30C5C2"/>
              </a:solidFill>
              <a:latin typeface="+mn-lt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altLang="es-ES" sz="1400" b="1" dirty="0">
                <a:solidFill>
                  <a:srgbClr val="30C5C2"/>
                </a:solidFill>
                <a:latin typeface="+mn-lt"/>
              </a:rPr>
              <a:t>Destinatarios: </a:t>
            </a:r>
            <a:r>
              <a:rPr lang="es-ES" altLang="es-E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10 Universidades Públicas Andaluzas y la Universidad Loyola de Andalucía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 altLang="es-ES" sz="1400" b="1" dirty="0">
              <a:solidFill>
                <a:srgbClr val="30C5C2"/>
              </a:solidFill>
              <a:latin typeface="+mn-lt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altLang="es-ES" sz="1400" b="1" dirty="0">
                <a:solidFill>
                  <a:srgbClr val="30C5C2"/>
                </a:solidFill>
                <a:latin typeface="+mn-lt"/>
              </a:rPr>
              <a:t>Incentivo: </a:t>
            </a:r>
            <a:r>
              <a:rPr lang="es-ES" altLang="es-E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210.000€ (20.000€/</a:t>
            </a:r>
            <a:r>
              <a:rPr lang="es-ES" altLang="es-ES" sz="1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univ</a:t>
            </a:r>
            <a:r>
              <a:rPr lang="es-ES" altLang="es-E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)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 altLang="es-ES" sz="14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altLang="es-ES" sz="1400" b="1" dirty="0">
                <a:solidFill>
                  <a:srgbClr val="30C5C2"/>
                </a:solidFill>
                <a:latin typeface="+mn-lt"/>
              </a:rPr>
              <a:t>Líneas estratégicas: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s-ES" altLang="es-E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Fomento de la cultura emprendedora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s-ES" altLang="es-E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Capacitación  emprendedora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s-ES" altLang="es-E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Creación y desarrollo empresarial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s-ES" altLang="es-E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Investigación en emprendimiento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467544" y="6525344"/>
            <a:ext cx="18722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ANDALUCÍA</a:t>
            </a:r>
            <a:r>
              <a:rPr lang="es-ES" sz="1200" b="1" dirty="0">
                <a:solidFill>
                  <a:schemeClr val="bg1"/>
                </a:solidFill>
                <a:latin typeface="+mn-lt"/>
              </a:rPr>
              <a:t>  </a:t>
            </a:r>
            <a:r>
              <a:rPr lang="es-ES" sz="1200" b="1" dirty="0">
                <a:solidFill>
                  <a:srgbClr val="08A88D"/>
                </a:solidFill>
                <a:latin typeface="+mn-lt"/>
              </a:rPr>
              <a:t>EMPRENDE</a:t>
            </a:r>
          </a:p>
        </p:txBody>
      </p:sp>
      <p:cxnSp>
        <p:nvCxnSpPr>
          <p:cNvPr id="10" name="9 Conector recto"/>
          <p:cNvCxnSpPr>
            <a:stCxn id="9" idx="3"/>
          </p:cNvCxnSpPr>
          <p:nvPr/>
        </p:nvCxnSpPr>
        <p:spPr>
          <a:xfrm>
            <a:off x="2339752" y="6663844"/>
            <a:ext cx="6048672" cy="5516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10 CuadroTexto"/>
          <p:cNvSpPr txBox="1"/>
          <p:nvPr/>
        </p:nvSpPr>
        <p:spPr>
          <a:xfrm>
            <a:off x="8388424" y="6505599"/>
            <a:ext cx="4320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17</a:t>
            </a:r>
          </a:p>
        </p:txBody>
      </p:sp>
    </p:spTree>
  </p:cSld>
  <p:clrMapOvr>
    <a:masterClrMapping/>
  </p:clrMapOvr>
  <p:transition spd="slow" advClick="0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/>
          </p:cNvSpPr>
          <p:nvPr/>
        </p:nvSpPr>
        <p:spPr>
          <a:xfrm>
            <a:off x="539552" y="150509"/>
            <a:ext cx="7920880" cy="1070635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s-ES" sz="3200" b="1" dirty="0">
                <a:solidFill>
                  <a:srgbClr val="08AC91"/>
                </a:solidFill>
                <a:latin typeface="+mj-lt"/>
                <a:ea typeface="+mj-ea"/>
                <a:cs typeface="+mj-cs"/>
              </a:rPr>
              <a:t>Iniciativas</a:t>
            </a:r>
            <a:r>
              <a:rPr lang="es-ES" sz="3200" b="1" dirty="0">
                <a:solidFill>
                  <a:schemeClr val="bg1">
                    <a:lumMod val="65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r>
              <a:rPr lang="es-ES" sz="3200" b="1" dirty="0">
                <a:solidFill>
                  <a:srgbClr val="08AC91"/>
                </a:solidFill>
                <a:latin typeface="+mj-lt"/>
                <a:ea typeface="+mj-ea"/>
                <a:cs typeface="+mj-cs"/>
              </a:rPr>
              <a:t>reconocimiento empresarial </a:t>
            </a:r>
            <a:r>
              <a:rPr lang="es-ES" sz="3200" b="1" dirty="0">
                <a:solidFill>
                  <a:schemeClr val="bg1">
                    <a:lumMod val="65000"/>
                  </a:schemeClr>
                </a:solidFill>
                <a:latin typeface="+mj-lt"/>
                <a:ea typeface="+mj-ea"/>
                <a:cs typeface="+mj-cs"/>
              </a:rPr>
              <a:t>y encuentros </a:t>
            </a:r>
          </a:p>
        </p:txBody>
      </p:sp>
      <p:sp>
        <p:nvSpPr>
          <p:cNvPr id="3" name="2 CuadroTexto"/>
          <p:cNvSpPr txBox="1"/>
          <p:nvPr/>
        </p:nvSpPr>
        <p:spPr>
          <a:xfrm>
            <a:off x="467544" y="6525344"/>
            <a:ext cx="18722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ANDALUCÍA</a:t>
            </a:r>
            <a:r>
              <a:rPr lang="es-ES" sz="1200" b="1" dirty="0">
                <a:solidFill>
                  <a:schemeClr val="bg1"/>
                </a:solidFill>
                <a:latin typeface="+mn-lt"/>
              </a:rPr>
              <a:t>  </a:t>
            </a:r>
            <a:r>
              <a:rPr lang="es-ES" sz="1200" b="1" dirty="0">
                <a:solidFill>
                  <a:srgbClr val="08A88D"/>
                </a:solidFill>
                <a:latin typeface="+mn-lt"/>
              </a:rPr>
              <a:t>EMPRENDE</a:t>
            </a:r>
          </a:p>
        </p:txBody>
      </p:sp>
      <p:cxnSp>
        <p:nvCxnSpPr>
          <p:cNvPr id="4" name="3 Conector recto"/>
          <p:cNvCxnSpPr>
            <a:stCxn id="3" idx="3"/>
          </p:cNvCxnSpPr>
          <p:nvPr/>
        </p:nvCxnSpPr>
        <p:spPr>
          <a:xfrm>
            <a:off x="2339752" y="6663844"/>
            <a:ext cx="6048672" cy="5516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4 CuadroTexto"/>
          <p:cNvSpPr txBox="1"/>
          <p:nvPr/>
        </p:nvSpPr>
        <p:spPr>
          <a:xfrm>
            <a:off x="8388424" y="6505599"/>
            <a:ext cx="4320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18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1763688" y="2348880"/>
            <a:ext cx="48245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GAMEPOLIS</a:t>
            </a:r>
          </a:p>
          <a:p>
            <a:endParaRPr lang="es-ES" dirty="0"/>
          </a:p>
        </p:txBody>
      </p:sp>
      <p:pic>
        <p:nvPicPr>
          <p:cNvPr id="76801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" y="1268760"/>
            <a:ext cx="9143916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7 CuadroTexto"/>
          <p:cNvSpPr txBox="1"/>
          <p:nvPr/>
        </p:nvSpPr>
        <p:spPr>
          <a:xfrm>
            <a:off x="179512" y="4150821"/>
            <a:ext cx="33123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rgbClr val="08AC91"/>
                </a:solidFill>
                <a:latin typeface="+mn-lt"/>
              </a:rPr>
              <a:t>El mayor evento de videojuegos del sur de Europa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251520" y="4941168"/>
            <a:ext cx="331236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s-ES" b="1" dirty="0">
                <a:solidFill>
                  <a:srgbClr val="08AC91"/>
                </a:solidFill>
                <a:latin typeface="+mn-lt"/>
              </a:rPr>
              <a:t>Andalucía Emprende participa con un stand y empresas del sector vinculadas a la Red de </a:t>
            </a:r>
            <a:r>
              <a:rPr lang="es-ES" b="1" dirty="0" err="1">
                <a:solidFill>
                  <a:srgbClr val="08AC91"/>
                </a:solidFill>
                <a:latin typeface="+mn-lt"/>
              </a:rPr>
              <a:t>CADEs</a:t>
            </a:r>
            <a:endParaRPr lang="es-ES" b="1" dirty="0">
              <a:solidFill>
                <a:srgbClr val="08AC91"/>
              </a:solidFill>
              <a:latin typeface="+mn-lt"/>
            </a:endParaRPr>
          </a:p>
          <a:p>
            <a:endParaRPr lang="es-ES" dirty="0">
              <a:latin typeface="+mn-lt"/>
            </a:endParaRPr>
          </a:p>
        </p:txBody>
      </p:sp>
      <p:sp>
        <p:nvSpPr>
          <p:cNvPr id="11" name="10 Rectángulo"/>
          <p:cNvSpPr/>
          <p:nvPr/>
        </p:nvSpPr>
        <p:spPr>
          <a:xfrm>
            <a:off x="5292080" y="4293096"/>
            <a:ext cx="345638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1" hangingPunct="1"/>
            <a:r>
              <a:rPr lang="es-ES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Calibri" pitchFamily="34" charset="0"/>
                <a:cs typeface="ArialMT"/>
              </a:rPr>
              <a:t>Edición 2017</a:t>
            </a:r>
          </a:p>
          <a:p>
            <a:pPr lvl="0" eaLnBrk="1" hangingPunct="1"/>
            <a:endParaRPr lang="es-ES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Calibri" pitchFamily="34" charset="0"/>
              <a:cs typeface="ArialMT"/>
            </a:endParaRPr>
          </a:p>
          <a:p>
            <a:pPr lvl="0" eaLnBrk="1" hangingPunct="1"/>
            <a:r>
              <a:rPr lang="es-ES" dirty="0">
                <a:solidFill>
                  <a:srgbClr val="08AC91"/>
                </a:solidFill>
                <a:latin typeface="+mn-lt"/>
                <a:ea typeface="Calibri" pitchFamily="34" charset="0"/>
                <a:cs typeface="ArialMT"/>
              </a:rPr>
              <a:t>40.000 visitantes</a:t>
            </a:r>
            <a:endParaRPr lang="es-ES" sz="1600" dirty="0">
              <a:solidFill>
                <a:srgbClr val="08AC91"/>
              </a:solidFill>
              <a:latin typeface="+mn-lt"/>
              <a:cs typeface="Arial" pitchFamily="34" charset="0"/>
            </a:endParaRPr>
          </a:p>
          <a:p>
            <a:pPr lvl="0"/>
            <a:r>
              <a:rPr lang="es-ES" dirty="0">
                <a:solidFill>
                  <a:srgbClr val="08AC91"/>
                </a:solidFill>
                <a:latin typeface="+mn-lt"/>
                <a:ea typeface="Calibri" pitchFamily="34" charset="0"/>
                <a:cs typeface="ArialMT"/>
              </a:rPr>
              <a:t>+19 millones impactos en RRSS</a:t>
            </a:r>
            <a:endParaRPr lang="es-ES" sz="1600" dirty="0">
              <a:solidFill>
                <a:srgbClr val="08AC91"/>
              </a:solidFill>
              <a:latin typeface="+mn-lt"/>
              <a:cs typeface="Arial" pitchFamily="34" charset="0"/>
            </a:endParaRPr>
          </a:p>
          <a:p>
            <a:pPr lvl="0"/>
            <a:r>
              <a:rPr lang="es-ES" dirty="0">
                <a:solidFill>
                  <a:srgbClr val="08AC91"/>
                </a:solidFill>
                <a:latin typeface="+mn-lt"/>
                <a:ea typeface="Calibri" pitchFamily="34" charset="0"/>
                <a:cs typeface="ArialMT"/>
              </a:rPr>
              <a:t>+10,5 millones alcance en medios</a:t>
            </a:r>
          </a:p>
          <a:p>
            <a:pPr lvl="0"/>
            <a:r>
              <a:rPr lang="es-ES" dirty="0">
                <a:solidFill>
                  <a:srgbClr val="08AC91"/>
                </a:solidFill>
                <a:latin typeface="+mn-lt"/>
                <a:ea typeface="Calibri" pitchFamily="34" charset="0"/>
                <a:cs typeface="ArialMT"/>
              </a:rPr>
              <a:t>+150 medios acreditados</a:t>
            </a:r>
          </a:p>
        </p:txBody>
      </p:sp>
    </p:spTree>
  </p:cSld>
  <p:clrMapOvr>
    <a:masterClrMapping/>
  </p:clrMapOvr>
  <p:transition spd="slow" advClick="0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26 Imagen" descr="Circuito-de-Jerez-1-.jpg"/>
          <p:cNvPicPr>
            <a:picLocks noChangeAspect="1"/>
          </p:cNvPicPr>
          <p:nvPr/>
        </p:nvPicPr>
        <p:blipFill>
          <a:blip r:embed="rId2" cstate="print">
            <a:lum bright="2000" contrast="1000"/>
          </a:blip>
          <a:stretch>
            <a:fillRect/>
          </a:stretch>
        </p:blipFill>
        <p:spPr>
          <a:xfrm>
            <a:off x="-36512" y="1124744"/>
            <a:ext cx="9180512" cy="6138682"/>
          </a:xfrm>
          <a:prstGeom prst="rect">
            <a:avLst/>
          </a:prstGeom>
        </p:spPr>
      </p:pic>
      <p:sp>
        <p:nvSpPr>
          <p:cNvPr id="2" name="1 Título"/>
          <p:cNvSpPr txBox="1">
            <a:spLocks/>
          </p:cNvSpPr>
          <p:nvPr/>
        </p:nvSpPr>
        <p:spPr>
          <a:xfrm>
            <a:off x="539552" y="150509"/>
            <a:ext cx="7920880" cy="1070635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s-ES" sz="3200" b="1" dirty="0">
                <a:solidFill>
                  <a:srgbClr val="08AC91"/>
                </a:solidFill>
                <a:latin typeface="+mj-lt"/>
                <a:ea typeface="+mj-ea"/>
                <a:cs typeface="+mj-cs"/>
              </a:rPr>
              <a:t>Iniciativas</a:t>
            </a:r>
            <a:r>
              <a:rPr lang="es-ES" sz="3200" b="1" dirty="0">
                <a:solidFill>
                  <a:schemeClr val="bg1">
                    <a:lumMod val="65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r>
              <a:rPr lang="es-ES" sz="3200" b="1" dirty="0">
                <a:solidFill>
                  <a:srgbClr val="08AC91"/>
                </a:solidFill>
                <a:latin typeface="+mj-lt"/>
                <a:ea typeface="+mj-ea"/>
                <a:cs typeface="+mj-cs"/>
              </a:rPr>
              <a:t>reconocimiento empresarial </a:t>
            </a:r>
            <a:r>
              <a:rPr lang="es-ES" sz="3200" b="1" dirty="0">
                <a:solidFill>
                  <a:schemeClr val="bg1">
                    <a:lumMod val="65000"/>
                  </a:schemeClr>
                </a:solidFill>
                <a:latin typeface="+mj-lt"/>
                <a:ea typeface="+mj-ea"/>
                <a:cs typeface="+mj-cs"/>
              </a:rPr>
              <a:t>y encuentros </a:t>
            </a:r>
          </a:p>
        </p:txBody>
      </p:sp>
      <p:sp>
        <p:nvSpPr>
          <p:cNvPr id="22" name="21 CuadroTexto"/>
          <p:cNvSpPr txBox="1"/>
          <p:nvPr/>
        </p:nvSpPr>
        <p:spPr>
          <a:xfrm>
            <a:off x="467544" y="6525344"/>
            <a:ext cx="18722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>
                <a:solidFill>
                  <a:schemeClr val="bg1"/>
                </a:solidFill>
                <a:latin typeface="+mn-lt"/>
              </a:rPr>
              <a:t>ANDALUCÍA  </a:t>
            </a:r>
            <a:r>
              <a:rPr lang="es-ES" sz="1200" b="1" dirty="0">
                <a:solidFill>
                  <a:srgbClr val="08A88D"/>
                </a:solidFill>
                <a:latin typeface="+mn-lt"/>
              </a:rPr>
              <a:t>EMPRENDE</a:t>
            </a:r>
          </a:p>
        </p:txBody>
      </p:sp>
      <p:cxnSp>
        <p:nvCxnSpPr>
          <p:cNvPr id="23" name="22 Conector recto"/>
          <p:cNvCxnSpPr>
            <a:stCxn id="22" idx="3"/>
          </p:cNvCxnSpPr>
          <p:nvPr/>
        </p:nvCxnSpPr>
        <p:spPr>
          <a:xfrm>
            <a:off x="2339752" y="6663844"/>
            <a:ext cx="6048672" cy="5516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23 CuadroTexto"/>
          <p:cNvSpPr txBox="1"/>
          <p:nvPr/>
        </p:nvSpPr>
        <p:spPr>
          <a:xfrm>
            <a:off x="8532440" y="6505599"/>
            <a:ext cx="4320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>
                <a:solidFill>
                  <a:schemeClr val="bg1"/>
                </a:solidFill>
                <a:latin typeface="+mn-lt"/>
              </a:rPr>
              <a:t>19</a:t>
            </a:r>
          </a:p>
        </p:txBody>
      </p:sp>
      <p:sp>
        <p:nvSpPr>
          <p:cNvPr id="11" name="10 CuadroTexto"/>
          <p:cNvSpPr txBox="1"/>
          <p:nvPr/>
        </p:nvSpPr>
        <p:spPr>
          <a:xfrm>
            <a:off x="539552" y="2348880"/>
            <a:ext cx="2232248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s-ES" sz="3200" b="1" dirty="0">
                <a:solidFill>
                  <a:srgbClr val="3A90A4"/>
                </a:solidFill>
                <a:latin typeface="+mn-lt"/>
              </a:rPr>
              <a:t>100</a:t>
            </a:r>
            <a:r>
              <a:rPr lang="es-ES" sz="900" b="1" dirty="0">
                <a:solidFill>
                  <a:schemeClr val="bg1"/>
                </a:solidFill>
                <a:latin typeface="+mn-lt"/>
              </a:rPr>
              <a:t> </a:t>
            </a:r>
            <a:r>
              <a:rPr lang="es-ES" sz="2400" b="1" dirty="0">
                <a:solidFill>
                  <a:schemeClr val="bg1"/>
                </a:solidFill>
                <a:latin typeface="+mn-lt"/>
              </a:rPr>
              <a:t>ponentes</a:t>
            </a:r>
            <a:endParaRPr lang="es-ES" b="1" dirty="0">
              <a:solidFill>
                <a:schemeClr val="bg1"/>
              </a:solidFill>
              <a:latin typeface="+mn-lt"/>
            </a:endParaRPr>
          </a:p>
        </p:txBody>
      </p:sp>
      <p:grpSp>
        <p:nvGrpSpPr>
          <p:cNvPr id="25" name="Grupo 24">
            <a:extLst>
              <a:ext uri="{FF2B5EF4-FFF2-40B4-BE49-F238E27FC236}">
                <a16:creationId xmlns="" xmlns:a16="http://schemas.microsoft.com/office/drawing/2014/main" id="{8E57F6E9-2C9E-4FBB-A2DD-7AAF0C3D190A}"/>
              </a:ext>
            </a:extLst>
          </p:cNvPr>
          <p:cNvGrpSpPr/>
          <p:nvPr/>
        </p:nvGrpSpPr>
        <p:grpSpPr>
          <a:xfrm>
            <a:off x="5187067" y="4172014"/>
            <a:ext cx="3489389" cy="2785378"/>
            <a:chOff x="-419497" y="966843"/>
            <a:chExt cx="3168352" cy="3099564"/>
          </a:xfrm>
        </p:grpSpPr>
        <p:sp>
          <p:nvSpPr>
            <p:cNvPr id="12" name="11 CuadroTexto"/>
            <p:cNvSpPr txBox="1"/>
            <p:nvPr/>
          </p:nvSpPr>
          <p:spPr>
            <a:xfrm>
              <a:off x="-419497" y="966843"/>
              <a:ext cx="3168352" cy="30995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eaLnBrk="1" hangingPunct="1">
                <a:defRPr/>
              </a:pPr>
              <a:r>
                <a:rPr lang="es-ES" sz="2800" b="1" dirty="0">
                  <a:solidFill>
                    <a:srgbClr val="006666"/>
                  </a:solidFill>
                  <a:latin typeface="+mn-lt"/>
                </a:rPr>
                <a:t>8 boxes</a:t>
              </a:r>
            </a:p>
            <a:p>
              <a:pPr marL="742950" lvl="1" indent="-285750" eaLnBrk="1" hangingPunct="1">
                <a:buFont typeface="Arial" panose="020B0604020202020204" pitchFamily="34" charset="0"/>
                <a:buChar char="•"/>
                <a:defRPr/>
              </a:pPr>
              <a:r>
                <a:rPr lang="es-ES" sz="1400" dirty="0" err="1">
                  <a:solidFill>
                    <a:schemeClr val="bg1"/>
                  </a:solidFill>
                  <a:latin typeface="+mn-lt"/>
                </a:rPr>
                <a:t>Mobilidad</a:t>
              </a:r>
              <a:r>
                <a:rPr lang="es-ES" sz="1400" dirty="0">
                  <a:solidFill>
                    <a:schemeClr val="bg1"/>
                  </a:solidFill>
                  <a:latin typeface="+mn-lt"/>
                </a:rPr>
                <a:t> </a:t>
              </a:r>
              <a:r>
                <a:rPr lang="es-ES" sz="1400" dirty="0" err="1">
                  <a:solidFill>
                    <a:schemeClr val="bg1"/>
                  </a:solidFill>
                  <a:latin typeface="+mn-lt"/>
                </a:rPr>
                <a:t>smart</a:t>
              </a:r>
              <a:r>
                <a:rPr lang="es-ES" sz="1400" dirty="0">
                  <a:solidFill>
                    <a:schemeClr val="bg1"/>
                  </a:solidFill>
                  <a:latin typeface="+mn-lt"/>
                </a:rPr>
                <a:t> </a:t>
              </a:r>
              <a:r>
                <a:rPr lang="es-ES" sz="1400" dirty="0" err="1">
                  <a:solidFill>
                    <a:schemeClr val="bg1"/>
                  </a:solidFill>
                  <a:latin typeface="+mn-lt"/>
                </a:rPr>
                <a:t>city</a:t>
              </a:r>
              <a:endParaRPr lang="es-ES" sz="1400" dirty="0">
                <a:solidFill>
                  <a:schemeClr val="bg1"/>
                </a:solidFill>
                <a:latin typeface="+mn-lt"/>
              </a:endParaRPr>
            </a:p>
            <a:p>
              <a:pPr marL="742950" lvl="1" indent="-285750" eaLnBrk="1" hangingPunct="1">
                <a:buFont typeface="Arial" panose="020B0604020202020204" pitchFamily="34" charset="0"/>
                <a:buChar char="•"/>
                <a:defRPr/>
              </a:pPr>
              <a:r>
                <a:rPr lang="es-ES" sz="1400" dirty="0">
                  <a:solidFill>
                    <a:schemeClr val="bg1"/>
                  </a:solidFill>
                  <a:latin typeface="+mn-lt"/>
                </a:rPr>
                <a:t>Realidad virtual, videojuegos &amp; </a:t>
              </a:r>
              <a:r>
                <a:rPr lang="es-ES" sz="1400" dirty="0" err="1">
                  <a:solidFill>
                    <a:schemeClr val="bg1"/>
                  </a:solidFill>
                  <a:latin typeface="+mn-lt"/>
                </a:rPr>
                <a:t>esport</a:t>
              </a:r>
              <a:endParaRPr lang="es-ES" sz="1400" dirty="0">
                <a:solidFill>
                  <a:schemeClr val="bg1"/>
                </a:solidFill>
                <a:latin typeface="+mn-lt"/>
              </a:endParaRPr>
            </a:p>
            <a:p>
              <a:pPr marL="742950" lvl="1" indent="-285750" eaLnBrk="1" hangingPunct="1">
                <a:buFont typeface="Arial" panose="020B0604020202020204" pitchFamily="34" charset="0"/>
                <a:buChar char="•"/>
                <a:defRPr/>
              </a:pPr>
              <a:r>
                <a:rPr lang="es-ES" sz="1400" dirty="0">
                  <a:solidFill>
                    <a:schemeClr val="bg1"/>
                  </a:solidFill>
                  <a:latin typeface="+mn-lt"/>
                </a:rPr>
                <a:t>Transferencia </a:t>
              </a:r>
              <a:r>
                <a:rPr lang="es-ES" sz="1400" dirty="0" err="1">
                  <a:solidFill>
                    <a:schemeClr val="bg1"/>
                  </a:solidFill>
                  <a:latin typeface="+mn-lt"/>
                </a:rPr>
                <a:t>I+D+i</a:t>
              </a:r>
              <a:r>
                <a:rPr lang="es-ES" sz="1400" dirty="0">
                  <a:solidFill>
                    <a:schemeClr val="bg1"/>
                  </a:solidFill>
                  <a:latin typeface="+mn-lt"/>
                </a:rPr>
                <a:t> Universidad-empresa</a:t>
              </a:r>
            </a:p>
            <a:p>
              <a:pPr marL="742950" lvl="1" indent="-285750" eaLnBrk="1" hangingPunct="1">
                <a:buFont typeface="Arial" panose="020B0604020202020204" pitchFamily="34" charset="0"/>
                <a:buChar char="•"/>
                <a:defRPr/>
              </a:pPr>
              <a:r>
                <a:rPr lang="es-ES" sz="1400" dirty="0">
                  <a:solidFill>
                    <a:schemeClr val="bg1"/>
                  </a:solidFill>
                  <a:latin typeface="+mn-lt"/>
                </a:rPr>
                <a:t>Internacionalización</a:t>
              </a:r>
            </a:p>
            <a:p>
              <a:pPr marL="742950" lvl="1" indent="-285750" eaLnBrk="1" hangingPunct="1">
                <a:buFont typeface="Arial" panose="020B0604020202020204" pitchFamily="34" charset="0"/>
                <a:buChar char="•"/>
                <a:defRPr/>
              </a:pPr>
              <a:r>
                <a:rPr lang="es-ES" sz="1400" dirty="0">
                  <a:solidFill>
                    <a:schemeClr val="bg1"/>
                  </a:solidFill>
                  <a:latin typeface="+mn-lt"/>
                </a:rPr>
                <a:t>Emprendimiento femenino</a:t>
              </a:r>
            </a:p>
            <a:p>
              <a:pPr marL="742950" lvl="1" indent="-285750" eaLnBrk="1" hangingPunct="1">
                <a:buFont typeface="Arial" panose="020B0604020202020204" pitchFamily="34" charset="0"/>
                <a:buChar char="•"/>
                <a:defRPr/>
              </a:pPr>
              <a:r>
                <a:rPr lang="es-ES" sz="1400" dirty="0">
                  <a:solidFill>
                    <a:schemeClr val="bg1"/>
                  </a:solidFill>
                  <a:latin typeface="+mn-lt"/>
                </a:rPr>
                <a:t>Rondas de financiación</a:t>
              </a:r>
            </a:p>
            <a:p>
              <a:pPr marL="742950" lvl="1" indent="-285750" eaLnBrk="1" hangingPunct="1">
                <a:buFont typeface="Arial" panose="020B0604020202020204" pitchFamily="34" charset="0"/>
                <a:buChar char="•"/>
                <a:defRPr/>
              </a:pPr>
              <a:r>
                <a:rPr lang="es-ES" sz="1400" dirty="0">
                  <a:solidFill>
                    <a:schemeClr val="bg1"/>
                  </a:solidFill>
                  <a:latin typeface="+mn-lt"/>
                </a:rPr>
                <a:t>Aceleradoras</a:t>
              </a:r>
            </a:p>
            <a:p>
              <a:pPr marL="742950" lvl="1" indent="-285750" eaLnBrk="1" hangingPunct="1">
                <a:buFont typeface="Arial" panose="020B0604020202020204" pitchFamily="34" charset="0"/>
                <a:buChar char="•"/>
                <a:defRPr/>
              </a:pPr>
              <a:r>
                <a:rPr lang="es-ES" sz="1400" dirty="0">
                  <a:solidFill>
                    <a:schemeClr val="bg1"/>
                  </a:solidFill>
                  <a:latin typeface="+mn-lt"/>
                </a:rPr>
                <a:t>Fracaso empresarial</a:t>
              </a:r>
            </a:p>
            <a:p>
              <a:pPr algn="ctr" eaLnBrk="1" hangingPunct="1">
                <a:defRPr/>
              </a:pPr>
              <a:endParaRPr lang="es-ES" sz="700" b="1" dirty="0">
                <a:solidFill>
                  <a:srgbClr val="09BB9D"/>
                </a:solidFill>
                <a:latin typeface="+mn-lt"/>
              </a:endParaRPr>
            </a:p>
          </p:txBody>
        </p:sp>
        <p:sp>
          <p:nvSpPr>
            <p:cNvPr id="14" name="13 Rectángulo redondeado"/>
            <p:cNvSpPr/>
            <p:nvPr/>
          </p:nvSpPr>
          <p:spPr>
            <a:xfrm>
              <a:off x="-157965" y="1046973"/>
              <a:ext cx="2772035" cy="2884694"/>
            </a:xfrm>
            <a:prstGeom prst="roundRect">
              <a:avLst/>
            </a:prstGeom>
            <a:noFill/>
            <a:ln w="38100">
              <a:solidFill>
                <a:srgbClr val="0066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20" name="19 Rectángulo redondeado"/>
          <p:cNvSpPr/>
          <p:nvPr/>
        </p:nvSpPr>
        <p:spPr>
          <a:xfrm>
            <a:off x="2627784" y="3091607"/>
            <a:ext cx="2246835" cy="1129481"/>
          </a:xfrm>
          <a:prstGeom prst="roundRect">
            <a:avLst/>
          </a:prstGeom>
          <a:noFill/>
          <a:ln>
            <a:solidFill>
              <a:srgbClr val="08A8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1" name="20 CuadroTexto"/>
          <p:cNvSpPr txBox="1"/>
          <p:nvPr/>
        </p:nvSpPr>
        <p:spPr>
          <a:xfrm>
            <a:off x="2555776" y="3068960"/>
            <a:ext cx="2456034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ES" sz="4400" b="1" dirty="0">
                <a:solidFill>
                  <a:srgbClr val="08AC91"/>
                </a:solidFill>
                <a:latin typeface="+mn-lt"/>
              </a:rPr>
              <a:t>+3.000 </a:t>
            </a:r>
            <a:r>
              <a:rPr lang="es-ES" sz="2400" b="1" dirty="0">
                <a:solidFill>
                  <a:schemeClr val="bg1"/>
                </a:solidFill>
                <a:latin typeface="+mn-lt"/>
              </a:rPr>
              <a:t>emprendedores</a:t>
            </a:r>
          </a:p>
        </p:txBody>
      </p:sp>
      <p:sp>
        <p:nvSpPr>
          <p:cNvPr id="32" name="10 CuadroTexto">
            <a:extLst>
              <a:ext uri="{FF2B5EF4-FFF2-40B4-BE49-F238E27FC236}">
                <a16:creationId xmlns="" xmlns:a16="http://schemas.microsoft.com/office/drawing/2014/main" id="{5D5D9064-7696-4046-9D73-0F80AD00F878}"/>
              </a:ext>
            </a:extLst>
          </p:cNvPr>
          <p:cNvSpPr txBox="1"/>
          <p:nvPr/>
        </p:nvSpPr>
        <p:spPr>
          <a:xfrm>
            <a:off x="1691680" y="4442336"/>
            <a:ext cx="280831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eaLnBrk="1" hangingPunct="1">
              <a:defRPr/>
            </a:pPr>
            <a:r>
              <a:rPr lang="es-ES" sz="2400" b="1" dirty="0">
                <a:solidFill>
                  <a:srgbClr val="2A7E54"/>
                </a:solidFill>
                <a:latin typeface="+mn-lt"/>
              </a:rPr>
              <a:t>6 </a:t>
            </a:r>
            <a:r>
              <a:rPr lang="es-ES" sz="2400" b="1" dirty="0" err="1">
                <a:solidFill>
                  <a:srgbClr val="2A7E54"/>
                </a:solidFill>
                <a:latin typeface="+mn-lt"/>
              </a:rPr>
              <a:t>bootcamps</a:t>
            </a:r>
            <a:endParaRPr lang="es-ES" sz="2400" b="1" dirty="0">
              <a:solidFill>
                <a:srgbClr val="2A7E54"/>
              </a:solidFill>
              <a:latin typeface="+mn-lt"/>
            </a:endParaRPr>
          </a:p>
          <a:p>
            <a:pPr marL="285750" indent="-285750" eaLnBrk="1" hangingPunct="1">
              <a:buFont typeface="Arial" pitchFamily="34" charset="0"/>
              <a:buChar char="•"/>
              <a:defRPr/>
            </a:pPr>
            <a:r>
              <a:rPr lang="es-ES" sz="1200" dirty="0">
                <a:solidFill>
                  <a:schemeClr val="bg1"/>
                </a:solidFill>
                <a:latin typeface="+mn-lt"/>
              </a:rPr>
              <a:t>Aeronáutica</a:t>
            </a:r>
          </a:p>
          <a:p>
            <a:pPr marL="285750" indent="-285750" eaLnBrk="1" hangingPunct="1">
              <a:buFont typeface="Arial" pitchFamily="34" charset="0"/>
              <a:buChar char="•"/>
              <a:defRPr/>
            </a:pPr>
            <a:r>
              <a:rPr lang="es-ES" sz="1200" dirty="0">
                <a:solidFill>
                  <a:schemeClr val="bg1"/>
                </a:solidFill>
                <a:latin typeface="+mn-lt"/>
              </a:rPr>
              <a:t>Deportes de motor</a:t>
            </a:r>
          </a:p>
          <a:p>
            <a:pPr marL="285750" indent="-285750" eaLnBrk="1" hangingPunct="1">
              <a:buFont typeface="Arial" pitchFamily="34" charset="0"/>
              <a:buChar char="•"/>
              <a:defRPr/>
            </a:pPr>
            <a:r>
              <a:rPr lang="es-ES" sz="1200" dirty="0">
                <a:solidFill>
                  <a:schemeClr val="bg1"/>
                </a:solidFill>
                <a:latin typeface="+mn-lt"/>
              </a:rPr>
              <a:t>Big Data</a:t>
            </a:r>
          </a:p>
          <a:p>
            <a:pPr marL="285750" indent="-285750" eaLnBrk="1" hangingPunct="1">
              <a:buFont typeface="Arial" pitchFamily="34" charset="0"/>
              <a:buChar char="•"/>
              <a:defRPr/>
            </a:pPr>
            <a:r>
              <a:rPr lang="es-ES" sz="1200" dirty="0">
                <a:solidFill>
                  <a:schemeClr val="bg1"/>
                </a:solidFill>
                <a:latin typeface="+mn-lt"/>
              </a:rPr>
              <a:t>Robótica </a:t>
            </a:r>
          </a:p>
          <a:p>
            <a:pPr marL="285750" indent="-285750" eaLnBrk="1" hangingPunct="1">
              <a:buFont typeface="Arial" pitchFamily="34" charset="0"/>
              <a:buChar char="•"/>
              <a:defRPr/>
            </a:pPr>
            <a:r>
              <a:rPr lang="es-ES" sz="1200" dirty="0">
                <a:solidFill>
                  <a:schemeClr val="bg1"/>
                </a:solidFill>
                <a:latin typeface="+mn-lt"/>
              </a:rPr>
              <a:t>Eficiencia energética e innovación aplicada al medio ambiente</a:t>
            </a:r>
          </a:p>
          <a:p>
            <a:pPr marL="285750" indent="-285750" eaLnBrk="1" hangingPunct="1">
              <a:buFont typeface="Arial" pitchFamily="34" charset="0"/>
              <a:buChar char="•"/>
              <a:defRPr/>
            </a:pPr>
            <a:r>
              <a:rPr lang="es-ES" sz="1200" dirty="0">
                <a:solidFill>
                  <a:schemeClr val="bg1"/>
                </a:solidFill>
                <a:latin typeface="+mn-lt"/>
              </a:rPr>
              <a:t>Herramientas en alza en los nuevos canales de venta</a:t>
            </a:r>
          </a:p>
        </p:txBody>
      </p:sp>
      <p:sp>
        <p:nvSpPr>
          <p:cNvPr id="33" name="12 Rectángulo redondeado">
            <a:extLst>
              <a:ext uri="{FF2B5EF4-FFF2-40B4-BE49-F238E27FC236}">
                <a16:creationId xmlns="" xmlns:a16="http://schemas.microsoft.com/office/drawing/2014/main" id="{EFCA9ED5-3241-43F6-924F-9E40C60DAA42}"/>
              </a:ext>
            </a:extLst>
          </p:cNvPr>
          <p:cNvSpPr/>
          <p:nvPr/>
        </p:nvSpPr>
        <p:spPr>
          <a:xfrm>
            <a:off x="1619672" y="4509120"/>
            <a:ext cx="2736304" cy="1944216"/>
          </a:xfrm>
          <a:prstGeom prst="roundRect">
            <a:avLst/>
          </a:prstGeom>
          <a:noFill/>
          <a:ln>
            <a:solidFill>
              <a:srgbClr val="72D0A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rgbClr val="72D0A1"/>
              </a:solidFill>
            </a:endParaRPr>
          </a:p>
        </p:txBody>
      </p:sp>
      <p:sp>
        <p:nvSpPr>
          <p:cNvPr id="19" name="7 CuadroTexto">
            <a:extLst>
              <a:ext uri="{FF2B5EF4-FFF2-40B4-BE49-F238E27FC236}">
                <a16:creationId xmlns="" xmlns:a16="http://schemas.microsoft.com/office/drawing/2014/main" id="{995C8B2E-C5A6-4672-A63F-C49C3D18474D}"/>
              </a:ext>
            </a:extLst>
          </p:cNvPr>
          <p:cNvSpPr txBox="1"/>
          <p:nvPr/>
        </p:nvSpPr>
        <p:spPr>
          <a:xfrm>
            <a:off x="217403" y="1484784"/>
            <a:ext cx="914501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>
                <a:solidFill>
                  <a:srgbClr val="08AC91"/>
                </a:solidFill>
                <a:latin typeface="+mn-lt"/>
              </a:rPr>
              <a:t>DÍA DE LA PERSONA EMPRENDEDORA </a:t>
            </a:r>
            <a:r>
              <a:rPr lang="es-ES" sz="2800" b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2018</a:t>
            </a:r>
          </a:p>
          <a:p>
            <a:pPr algn="ctr"/>
            <a:r>
              <a:rPr lang="es-ES" sz="1600" b="1" dirty="0">
                <a:solidFill>
                  <a:schemeClr val="bg1"/>
                </a:solidFill>
                <a:latin typeface="+mn-lt"/>
              </a:rPr>
              <a:t>Próximo 11 de septiembre </a:t>
            </a:r>
          </a:p>
        </p:txBody>
      </p:sp>
      <p:grpSp>
        <p:nvGrpSpPr>
          <p:cNvPr id="34" name="33 Grupo"/>
          <p:cNvGrpSpPr/>
          <p:nvPr/>
        </p:nvGrpSpPr>
        <p:grpSpPr>
          <a:xfrm>
            <a:off x="5724128" y="2204864"/>
            <a:ext cx="2808312" cy="1887890"/>
            <a:chOff x="6012160" y="2204864"/>
            <a:chExt cx="2808312" cy="1887890"/>
          </a:xfrm>
        </p:grpSpPr>
        <p:sp>
          <p:nvSpPr>
            <p:cNvPr id="13" name="12 Rectángulo redondeado"/>
            <p:cNvSpPr/>
            <p:nvPr/>
          </p:nvSpPr>
          <p:spPr>
            <a:xfrm>
              <a:off x="6012160" y="2204864"/>
              <a:ext cx="2808312" cy="1728192"/>
            </a:xfrm>
            <a:prstGeom prst="round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9" name="28 Rectángulo"/>
            <p:cNvSpPr/>
            <p:nvPr/>
          </p:nvSpPr>
          <p:spPr>
            <a:xfrm>
              <a:off x="6012160" y="2276872"/>
              <a:ext cx="2736304" cy="18158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buFont typeface="Arial" pitchFamily="34" charset="0"/>
                <a:buChar char="•"/>
              </a:pPr>
              <a:r>
                <a:rPr lang="es-ES" sz="1400" b="1" dirty="0">
                  <a:solidFill>
                    <a:srgbClr val="3A90A4"/>
                  </a:solidFill>
                  <a:latin typeface="+mn-lt"/>
                </a:rPr>
                <a:t> </a:t>
              </a:r>
              <a:r>
                <a:rPr lang="es-ES" sz="1400" b="1" dirty="0">
                  <a:solidFill>
                    <a:schemeClr val="bg1"/>
                  </a:solidFill>
                  <a:latin typeface="+mn-lt"/>
                </a:rPr>
                <a:t>zona de exhibiciones</a:t>
              </a:r>
              <a:r>
                <a:rPr lang="es-ES" sz="1400" dirty="0">
                  <a:solidFill>
                    <a:schemeClr val="bg1"/>
                  </a:solidFill>
                  <a:latin typeface="+mn-lt"/>
                </a:rPr>
                <a:t> </a:t>
              </a:r>
              <a:r>
                <a:rPr lang="es-ES" sz="1400" dirty="0">
                  <a:solidFill>
                    <a:srgbClr val="3A90A4"/>
                  </a:solidFill>
                  <a:latin typeface="+mn-lt"/>
                </a:rPr>
                <a:t>de vehículos tripulados y no tripulados en el área de </a:t>
              </a:r>
              <a:r>
                <a:rPr lang="es-ES" sz="1400" dirty="0" err="1">
                  <a:solidFill>
                    <a:srgbClr val="3A90A4"/>
                  </a:solidFill>
                  <a:latin typeface="+mn-lt"/>
                </a:rPr>
                <a:t>Pit</a:t>
              </a:r>
              <a:r>
                <a:rPr lang="es-ES" sz="1400" dirty="0">
                  <a:solidFill>
                    <a:srgbClr val="3A90A4"/>
                  </a:solidFill>
                  <a:latin typeface="+mn-lt"/>
                </a:rPr>
                <a:t> </a:t>
              </a:r>
              <a:r>
                <a:rPr lang="es-ES" sz="1400" dirty="0" err="1">
                  <a:solidFill>
                    <a:srgbClr val="3A90A4"/>
                  </a:solidFill>
                  <a:latin typeface="+mn-lt"/>
                </a:rPr>
                <a:t>Lane</a:t>
              </a:r>
              <a:r>
                <a:rPr lang="es-ES" sz="1400" dirty="0">
                  <a:solidFill>
                    <a:srgbClr val="3A90A4"/>
                  </a:solidFill>
                  <a:latin typeface="+mn-lt"/>
                </a:rPr>
                <a:t>: </a:t>
              </a:r>
              <a:r>
                <a:rPr lang="es-ES" sz="1400" dirty="0" err="1">
                  <a:solidFill>
                    <a:srgbClr val="3A90A4"/>
                  </a:solidFill>
                  <a:latin typeface="+mn-lt"/>
                </a:rPr>
                <a:t>drones</a:t>
              </a:r>
              <a:r>
                <a:rPr lang="es-ES" sz="1400" dirty="0">
                  <a:solidFill>
                    <a:srgbClr val="3A90A4"/>
                  </a:solidFill>
                  <a:latin typeface="+mn-lt"/>
                </a:rPr>
                <a:t>, robots, vehículos eléctricos, </a:t>
              </a:r>
              <a:r>
                <a:rPr lang="es-ES" sz="1400" dirty="0" err="1">
                  <a:solidFill>
                    <a:srgbClr val="3A90A4"/>
                  </a:solidFill>
                  <a:latin typeface="+mn-lt"/>
                </a:rPr>
                <a:t>segway</a:t>
              </a:r>
              <a:endParaRPr lang="es-ES" sz="1400" dirty="0">
                <a:solidFill>
                  <a:srgbClr val="3A90A4"/>
                </a:solidFill>
                <a:latin typeface="+mn-lt"/>
              </a:endParaRPr>
            </a:p>
            <a:p>
              <a:pPr>
                <a:buFont typeface="Arial" pitchFamily="34" charset="0"/>
                <a:buChar char="•"/>
              </a:pPr>
              <a:r>
                <a:rPr lang="es-ES" sz="1400" b="1" dirty="0">
                  <a:solidFill>
                    <a:schemeClr val="bg1"/>
                  </a:solidFill>
                  <a:latin typeface="+mn-lt"/>
                </a:rPr>
                <a:t>Premios Andalucía Emprende</a:t>
              </a:r>
            </a:p>
            <a:p>
              <a:pPr>
                <a:buFont typeface="Arial" pitchFamily="34" charset="0"/>
                <a:buChar char="•"/>
              </a:pPr>
              <a:r>
                <a:rPr lang="es-ES" sz="1400" b="1" dirty="0">
                  <a:solidFill>
                    <a:schemeClr val="bg1"/>
                  </a:solidFill>
                  <a:latin typeface="+mn-lt"/>
                </a:rPr>
                <a:t>Concierto</a:t>
              </a:r>
            </a:p>
            <a:p>
              <a:endParaRPr lang="es-ES" sz="1400" dirty="0">
                <a:solidFill>
                  <a:schemeClr val="bg1"/>
                </a:solidFill>
                <a:latin typeface="+mn-lt"/>
              </a:endParaRPr>
            </a:p>
          </p:txBody>
        </p:sp>
      </p:grpSp>
      <p:sp>
        <p:nvSpPr>
          <p:cNvPr id="31" name="30 Rectángulo redondeado"/>
          <p:cNvSpPr/>
          <p:nvPr/>
        </p:nvSpPr>
        <p:spPr>
          <a:xfrm>
            <a:off x="539552" y="2348880"/>
            <a:ext cx="2058749" cy="780780"/>
          </a:xfrm>
          <a:prstGeom prst="round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1835809964"/>
      </p:ext>
    </p:extLst>
  </p:cSld>
  <p:clrMapOvr>
    <a:masterClrMapping/>
  </p:clrMapOvr>
  <p:transition spd="slow" advClick="0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10 Imagen" descr="Jornadas Sinergias emprendedoras CADE Huelv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12160" y="4977172"/>
            <a:ext cx="2160240" cy="162018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1 Título"/>
          <p:cNvSpPr txBox="1">
            <a:spLocks/>
          </p:cNvSpPr>
          <p:nvPr/>
        </p:nvSpPr>
        <p:spPr>
          <a:xfrm>
            <a:off x="1691407" y="116111"/>
            <a:ext cx="5976937" cy="936625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endParaRPr lang="es-ES" sz="3200" b="1" dirty="0">
              <a:solidFill>
                <a:srgbClr val="08AC9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467544" y="6525344"/>
            <a:ext cx="18722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ANDALUCÍA</a:t>
            </a:r>
            <a:r>
              <a:rPr lang="es-ES" sz="1200" b="1" dirty="0">
                <a:solidFill>
                  <a:schemeClr val="bg1"/>
                </a:solidFill>
                <a:latin typeface="+mn-lt"/>
              </a:rPr>
              <a:t>  </a:t>
            </a:r>
            <a:r>
              <a:rPr lang="es-ES" sz="1200" b="1" dirty="0">
                <a:solidFill>
                  <a:srgbClr val="08A88D"/>
                </a:solidFill>
                <a:latin typeface="+mn-lt"/>
              </a:rPr>
              <a:t>EMPRENDE</a:t>
            </a:r>
          </a:p>
        </p:txBody>
      </p:sp>
      <p:cxnSp>
        <p:nvCxnSpPr>
          <p:cNvPr id="4" name="3 Conector recto"/>
          <p:cNvCxnSpPr>
            <a:stCxn id="3" idx="3"/>
          </p:cNvCxnSpPr>
          <p:nvPr/>
        </p:nvCxnSpPr>
        <p:spPr>
          <a:xfrm>
            <a:off x="2339752" y="6663844"/>
            <a:ext cx="6048672" cy="5516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4 CuadroTexto"/>
          <p:cNvSpPr txBox="1"/>
          <p:nvPr/>
        </p:nvSpPr>
        <p:spPr>
          <a:xfrm>
            <a:off x="8388424" y="6505599"/>
            <a:ext cx="4320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20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39552" y="3199081"/>
            <a:ext cx="2989071" cy="1990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9 Imagen" descr="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635896" y="3186354"/>
            <a:ext cx="2208245" cy="165618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11 Imagen" descr="IAM+CADE Málaga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635896" y="4986554"/>
            <a:ext cx="2281864" cy="158417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4" name="1 Título"/>
          <p:cNvSpPr txBox="1">
            <a:spLocks/>
          </p:cNvSpPr>
          <p:nvPr/>
        </p:nvSpPr>
        <p:spPr>
          <a:xfrm>
            <a:off x="233635" y="1338718"/>
            <a:ext cx="8892480" cy="1287760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s-ES" sz="2400" b="1" dirty="0">
                <a:solidFill>
                  <a:srgbClr val="08AC91"/>
                </a:solidFill>
                <a:latin typeface="+mj-lt"/>
                <a:ea typeface="+mj-ea"/>
                <a:cs typeface="+mj-cs"/>
              </a:rPr>
              <a:t>SINERGIAS:</a:t>
            </a:r>
            <a:r>
              <a:rPr lang="es-ES" sz="2400" b="1" dirty="0">
                <a:solidFill>
                  <a:schemeClr val="bg1">
                    <a:lumMod val="65000"/>
                  </a:schemeClr>
                </a:solidFill>
                <a:latin typeface="+mj-lt"/>
                <a:ea typeface="+mj-ea"/>
                <a:cs typeface="+mj-cs"/>
              </a:rPr>
              <a:t> ESPACIOS ENTRENANDO LA COOPERACIÓN EMPRESARIAL</a:t>
            </a:r>
          </a:p>
        </p:txBody>
      </p:sp>
      <p:sp>
        <p:nvSpPr>
          <p:cNvPr id="15" name="14 CuadroTexto"/>
          <p:cNvSpPr txBox="1"/>
          <p:nvPr/>
        </p:nvSpPr>
        <p:spPr>
          <a:xfrm>
            <a:off x="6084168" y="3474386"/>
            <a:ext cx="237626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 dirty="0">
                <a:solidFill>
                  <a:srgbClr val="08AC91"/>
                </a:solidFill>
                <a:latin typeface="+mn-lt"/>
              </a:rPr>
              <a:t>167</a:t>
            </a:r>
            <a:r>
              <a:rPr lang="es-ES" sz="3200" dirty="0">
                <a:latin typeface="+mn-lt"/>
              </a:rPr>
              <a:t> </a:t>
            </a:r>
            <a:r>
              <a:rPr lang="es-ES" sz="3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mujeres beneficiarias</a:t>
            </a:r>
          </a:p>
          <a:p>
            <a:endParaRPr lang="es-ES" sz="3200" dirty="0">
              <a:latin typeface="+mn-lt"/>
            </a:endParaRPr>
          </a:p>
        </p:txBody>
      </p:sp>
      <p:sp>
        <p:nvSpPr>
          <p:cNvPr id="16" name="15 CuadroTexto"/>
          <p:cNvSpPr txBox="1"/>
          <p:nvPr/>
        </p:nvSpPr>
        <p:spPr>
          <a:xfrm>
            <a:off x="586678" y="5511716"/>
            <a:ext cx="2736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b="1" dirty="0">
                <a:solidFill>
                  <a:srgbClr val="08AC91"/>
                </a:solidFill>
                <a:latin typeface="+mn-lt"/>
              </a:rPr>
              <a:t>8</a:t>
            </a:r>
            <a:r>
              <a:rPr lang="es-ES" sz="3600" dirty="0">
                <a:latin typeface="+mn-lt"/>
              </a:rPr>
              <a:t> </a:t>
            </a:r>
            <a:r>
              <a:rPr lang="es-ES" sz="36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actuaciones</a:t>
            </a:r>
            <a:endParaRPr lang="es-ES" sz="3600" dirty="0">
              <a:latin typeface="+mn-lt"/>
            </a:endParaRPr>
          </a:p>
        </p:txBody>
      </p:sp>
      <p:sp>
        <p:nvSpPr>
          <p:cNvPr id="17" name="1 Título">
            <a:extLst>
              <a:ext uri="{FF2B5EF4-FFF2-40B4-BE49-F238E27FC236}">
                <a16:creationId xmlns="" xmlns:a16="http://schemas.microsoft.com/office/drawing/2014/main" id="{7D1F4041-563F-4B12-9B6D-ABBCDC2EC86C}"/>
              </a:ext>
            </a:extLst>
          </p:cNvPr>
          <p:cNvSpPr txBox="1">
            <a:spLocks/>
          </p:cNvSpPr>
          <p:nvPr/>
        </p:nvSpPr>
        <p:spPr>
          <a:xfrm>
            <a:off x="539552" y="270133"/>
            <a:ext cx="7920880" cy="1070635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s-ES" sz="3200" b="1" dirty="0">
                <a:solidFill>
                  <a:srgbClr val="08AC91"/>
                </a:solidFill>
                <a:latin typeface="+mj-lt"/>
                <a:ea typeface="+mj-ea"/>
                <a:cs typeface="+mj-cs"/>
              </a:rPr>
              <a:t>Iniciativas</a:t>
            </a:r>
            <a:r>
              <a:rPr lang="es-ES" sz="3200" b="1" dirty="0">
                <a:solidFill>
                  <a:schemeClr val="bg1">
                    <a:lumMod val="65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r>
              <a:rPr lang="es-ES" sz="3200" b="1" dirty="0">
                <a:solidFill>
                  <a:srgbClr val="08AC91"/>
                </a:solidFill>
                <a:latin typeface="+mj-lt"/>
                <a:ea typeface="+mj-ea"/>
                <a:cs typeface="+mj-cs"/>
              </a:rPr>
              <a:t>reconocimiento empresarial </a:t>
            </a:r>
            <a:r>
              <a:rPr lang="es-ES" sz="3200" b="1" dirty="0">
                <a:solidFill>
                  <a:schemeClr val="bg1">
                    <a:lumMod val="65000"/>
                  </a:schemeClr>
                </a:solidFill>
                <a:latin typeface="+mj-lt"/>
                <a:ea typeface="+mj-ea"/>
                <a:cs typeface="+mj-cs"/>
              </a:rPr>
              <a:t>y encuentros </a:t>
            </a:r>
          </a:p>
        </p:txBody>
      </p:sp>
      <p:sp>
        <p:nvSpPr>
          <p:cNvPr id="18" name="17 CuadroTexto"/>
          <p:cNvSpPr txBox="1"/>
          <p:nvPr/>
        </p:nvSpPr>
        <p:spPr>
          <a:xfrm>
            <a:off x="755576" y="2305852"/>
            <a:ext cx="763284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>
                <a:solidFill>
                  <a:srgbClr val="08AC91"/>
                </a:solidFill>
                <a:latin typeface="+mn-lt"/>
              </a:rPr>
              <a:t>En el segundo semestre de 2018 se ejecutará el segundo ciclo de Sinergias centrándonos en zonas rurales. </a:t>
            </a:r>
          </a:p>
          <a:p>
            <a:endParaRPr lang="es-ES" dirty="0"/>
          </a:p>
        </p:txBody>
      </p:sp>
    </p:spTree>
  </p:cSld>
  <p:clrMapOvr>
    <a:masterClrMapping/>
  </p:clrMapOvr>
  <p:transition spd="slow" advClick="0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6516216" y="3429000"/>
            <a:ext cx="2627784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/>
            <a:r>
              <a:rPr lang="es-ES" sz="3200" b="1" dirty="0">
                <a:solidFill>
                  <a:srgbClr val="08AC91"/>
                </a:solidFill>
                <a:latin typeface="+mn-lt"/>
              </a:rPr>
              <a:t>1.549</a:t>
            </a:r>
            <a:r>
              <a:rPr lang="es-ES" b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 </a:t>
            </a:r>
            <a:r>
              <a:rPr lang="es-ES" sz="2400" b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mujeres beneficiarias</a:t>
            </a:r>
          </a:p>
          <a:p>
            <a:pPr eaLnBrk="1" hangingPunct="1"/>
            <a:endParaRPr lang="es-ES" sz="2000" b="1" dirty="0">
              <a:solidFill>
                <a:schemeClr val="bg1">
                  <a:lumMod val="50000"/>
                </a:schemeClr>
              </a:solidFill>
              <a:latin typeface="+mn-lt"/>
            </a:endParaRPr>
          </a:p>
          <a:p>
            <a:pPr eaLnBrk="1" hangingPunct="1"/>
            <a:r>
              <a:rPr lang="es-ES" sz="3200" b="1" dirty="0">
                <a:solidFill>
                  <a:srgbClr val="08AC91"/>
                </a:solidFill>
                <a:latin typeface="+mn-lt"/>
              </a:rPr>
              <a:t>101 </a:t>
            </a:r>
            <a:r>
              <a:rPr lang="es-ES" sz="2400" b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actuaciones</a:t>
            </a:r>
          </a:p>
          <a:p>
            <a:pPr eaLnBrk="1" hangingPunct="1"/>
            <a:endParaRPr lang="es-ES" sz="2400" b="1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9" name="8 Imagen" descr="DPElXzSW0AAo_I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2780928"/>
            <a:ext cx="6192688" cy="3096344"/>
          </a:xfrm>
          <a:prstGeom prst="rect">
            <a:avLst/>
          </a:prstGeom>
        </p:spPr>
      </p:pic>
      <p:sp>
        <p:nvSpPr>
          <p:cNvPr id="11" name="10 CuadroTexto"/>
          <p:cNvSpPr txBox="1"/>
          <p:nvPr/>
        </p:nvSpPr>
        <p:spPr>
          <a:xfrm>
            <a:off x="467544" y="6525344"/>
            <a:ext cx="18722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ANDALUCÍA</a:t>
            </a:r>
            <a:r>
              <a:rPr lang="es-ES" sz="1200" b="1" dirty="0">
                <a:solidFill>
                  <a:schemeClr val="bg1"/>
                </a:solidFill>
                <a:latin typeface="+mn-lt"/>
              </a:rPr>
              <a:t>  </a:t>
            </a:r>
            <a:r>
              <a:rPr lang="es-ES" sz="1200" b="1" dirty="0">
                <a:solidFill>
                  <a:srgbClr val="08A88D"/>
                </a:solidFill>
                <a:latin typeface="+mn-lt"/>
              </a:rPr>
              <a:t>EMPRENDE</a:t>
            </a:r>
          </a:p>
        </p:txBody>
      </p:sp>
      <p:cxnSp>
        <p:nvCxnSpPr>
          <p:cNvPr id="12" name="11 Conector recto"/>
          <p:cNvCxnSpPr>
            <a:stCxn id="11" idx="3"/>
          </p:cNvCxnSpPr>
          <p:nvPr/>
        </p:nvCxnSpPr>
        <p:spPr>
          <a:xfrm>
            <a:off x="2339752" y="6663844"/>
            <a:ext cx="6048672" cy="5516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12 CuadroTexto"/>
          <p:cNvSpPr txBox="1"/>
          <p:nvPr/>
        </p:nvSpPr>
        <p:spPr>
          <a:xfrm>
            <a:off x="8388424" y="6505599"/>
            <a:ext cx="4320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21</a:t>
            </a:r>
          </a:p>
        </p:txBody>
      </p:sp>
      <p:sp>
        <p:nvSpPr>
          <p:cNvPr id="14" name="1 Título">
            <a:extLst>
              <a:ext uri="{FF2B5EF4-FFF2-40B4-BE49-F238E27FC236}">
                <a16:creationId xmlns="" xmlns:a16="http://schemas.microsoft.com/office/drawing/2014/main" id="{4FA039D8-5496-4786-924B-A3073E12A4CF}"/>
              </a:ext>
            </a:extLst>
          </p:cNvPr>
          <p:cNvSpPr txBox="1">
            <a:spLocks/>
          </p:cNvSpPr>
          <p:nvPr/>
        </p:nvSpPr>
        <p:spPr>
          <a:xfrm>
            <a:off x="539552" y="270133"/>
            <a:ext cx="7920880" cy="1070635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s-ES" sz="3200" b="1" dirty="0">
                <a:solidFill>
                  <a:srgbClr val="08AC91"/>
                </a:solidFill>
                <a:latin typeface="+mj-lt"/>
                <a:ea typeface="+mj-ea"/>
                <a:cs typeface="+mj-cs"/>
              </a:rPr>
              <a:t>Iniciativas</a:t>
            </a:r>
            <a:r>
              <a:rPr lang="es-ES" sz="3200" b="1" dirty="0">
                <a:solidFill>
                  <a:schemeClr val="bg1">
                    <a:lumMod val="65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r>
              <a:rPr lang="es-ES" sz="3200" b="1" dirty="0">
                <a:solidFill>
                  <a:srgbClr val="08AC91"/>
                </a:solidFill>
                <a:latin typeface="+mj-lt"/>
                <a:ea typeface="+mj-ea"/>
                <a:cs typeface="+mj-cs"/>
              </a:rPr>
              <a:t>reconocimiento empresarial </a:t>
            </a:r>
            <a:r>
              <a:rPr lang="es-ES" sz="3200" b="1" dirty="0">
                <a:solidFill>
                  <a:schemeClr val="bg1">
                    <a:lumMod val="65000"/>
                  </a:schemeClr>
                </a:solidFill>
                <a:latin typeface="+mj-lt"/>
                <a:ea typeface="+mj-ea"/>
                <a:cs typeface="+mj-cs"/>
              </a:rPr>
              <a:t>y encuentros </a:t>
            </a:r>
          </a:p>
        </p:txBody>
      </p:sp>
      <p:sp>
        <p:nvSpPr>
          <p:cNvPr id="15" name="1 Título">
            <a:extLst>
              <a:ext uri="{FF2B5EF4-FFF2-40B4-BE49-F238E27FC236}">
                <a16:creationId xmlns="" xmlns:a16="http://schemas.microsoft.com/office/drawing/2014/main" id="{3F27CED8-2028-46CD-8BE2-31654976E095}"/>
              </a:ext>
            </a:extLst>
          </p:cNvPr>
          <p:cNvSpPr txBox="1">
            <a:spLocks/>
          </p:cNvSpPr>
          <p:nvPr/>
        </p:nvSpPr>
        <p:spPr>
          <a:xfrm>
            <a:off x="251520" y="1565176"/>
            <a:ext cx="8892480" cy="1287760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s-ES" sz="4000" b="1" dirty="0">
                <a:solidFill>
                  <a:srgbClr val="08AC91"/>
                </a:solidFill>
                <a:latin typeface="+mj-lt"/>
                <a:ea typeface="+mj-ea"/>
                <a:cs typeface="+mj-cs"/>
              </a:rPr>
              <a:t>GIRA MUJERES</a:t>
            </a:r>
            <a:endParaRPr lang="es-ES" sz="4000" b="1" dirty="0">
              <a:solidFill>
                <a:schemeClr val="bg1">
                  <a:lumMod val="65000"/>
                </a:schemeClr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 advClick="0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21 CuadroTexto"/>
          <p:cNvSpPr txBox="1"/>
          <p:nvPr/>
        </p:nvSpPr>
        <p:spPr>
          <a:xfrm>
            <a:off x="467544" y="6525344"/>
            <a:ext cx="18722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ANDALUCÍA</a:t>
            </a:r>
            <a:r>
              <a:rPr lang="es-ES" sz="1200" b="1" dirty="0">
                <a:solidFill>
                  <a:schemeClr val="bg1"/>
                </a:solidFill>
                <a:latin typeface="+mn-lt"/>
              </a:rPr>
              <a:t>  </a:t>
            </a:r>
            <a:r>
              <a:rPr lang="es-ES" sz="1200" b="1" dirty="0">
                <a:solidFill>
                  <a:srgbClr val="08A88D"/>
                </a:solidFill>
                <a:latin typeface="+mn-lt"/>
              </a:rPr>
              <a:t>EMPRENDE</a:t>
            </a:r>
          </a:p>
        </p:txBody>
      </p:sp>
      <p:cxnSp>
        <p:nvCxnSpPr>
          <p:cNvPr id="23" name="22 Conector recto"/>
          <p:cNvCxnSpPr>
            <a:stCxn id="22" idx="3"/>
          </p:cNvCxnSpPr>
          <p:nvPr/>
        </p:nvCxnSpPr>
        <p:spPr>
          <a:xfrm>
            <a:off x="2339752" y="6663844"/>
            <a:ext cx="6048672" cy="5516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23 CuadroTexto"/>
          <p:cNvSpPr txBox="1"/>
          <p:nvPr/>
        </p:nvSpPr>
        <p:spPr>
          <a:xfrm>
            <a:off x="8532440" y="6505599"/>
            <a:ext cx="4320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22</a:t>
            </a:r>
          </a:p>
        </p:txBody>
      </p:sp>
      <p:sp>
        <p:nvSpPr>
          <p:cNvPr id="16" name="1 Título">
            <a:extLst>
              <a:ext uri="{FF2B5EF4-FFF2-40B4-BE49-F238E27FC236}">
                <a16:creationId xmlns="" xmlns:a16="http://schemas.microsoft.com/office/drawing/2014/main" id="{D835D145-A30D-4F62-B95C-3787DB1953CD}"/>
              </a:ext>
            </a:extLst>
          </p:cNvPr>
          <p:cNvSpPr txBox="1">
            <a:spLocks/>
          </p:cNvSpPr>
          <p:nvPr/>
        </p:nvSpPr>
        <p:spPr>
          <a:xfrm>
            <a:off x="539552" y="270133"/>
            <a:ext cx="7920880" cy="1070635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s-ES" sz="3200" b="1" dirty="0">
                <a:solidFill>
                  <a:srgbClr val="08AC91"/>
                </a:solidFill>
                <a:latin typeface="+mj-lt"/>
                <a:ea typeface="+mj-ea"/>
                <a:cs typeface="+mj-cs"/>
              </a:rPr>
              <a:t>Iniciativas</a:t>
            </a:r>
            <a:r>
              <a:rPr lang="es-ES" sz="3200" b="1" dirty="0">
                <a:solidFill>
                  <a:schemeClr val="bg1">
                    <a:lumMod val="65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r>
              <a:rPr lang="es-ES" sz="3200" b="1" dirty="0">
                <a:solidFill>
                  <a:srgbClr val="08AC91"/>
                </a:solidFill>
                <a:latin typeface="+mj-lt"/>
                <a:ea typeface="+mj-ea"/>
                <a:cs typeface="+mj-cs"/>
              </a:rPr>
              <a:t>reconocimiento empresarial </a:t>
            </a:r>
            <a:r>
              <a:rPr lang="es-ES" sz="3200" b="1" dirty="0">
                <a:solidFill>
                  <a:schemeClr val="bg1">
                    <a:lumMod val="65000"/>
                  </a:schemeClr>
                </a:solidFill>
                <a:latin typeface="+mj-lt"/>
                <a:ea typeface="+mj-ea"/>
                <a:cs typeface="+mj-cs"/>
              </a:rPr>
              <a:t>y encuentros </a:t>
            </a:r>
          </a:p>
        </p:txBody>
      </p:sp>
      <p:pic>
        <p:nvPicPr>
          <p:cNvPr id="17" name="16 Imagen" descr="_F5A815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27584" y="2564904"/>
            <a:ext cx="1887033" cy="1368152"/>
          </a:xfrm>
          <a:prstGeom prst="rect">
            <a:avLst/>
          </a:prstGeom>
        </p:spPr>
      </p:pic>
      <p:pic>
        <p:nvPicPr>
          <p:cNvPr id="18" name="17 Imagen" descr="786da004-1644-44a3-a9c4-0a79f35ae87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43808" y="2582698"/>
            <a:ext cx="1728192" cy="1350358"/>
          </a:xfrm>
          <a:prstGeom prst="rect">
            <a:avLst/>
          </a:prstGeom>
        </p:spPr>
      </p:pic>
      <p:pic>
        <p:nvPicPr>
          <p:cNvPr id="19" name="18 Imagen" descr="Panel 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03581" y="4077072"/>
            <a:ext cx="1920214" cy="1440160"/>
          </a:xfrm>
          <a:prstGeom prst="rect">
            <a:avLst/>
          </a:prstGeom>
        </p:spPr>
      </p:pic>
      <p:pic>
        <p:nvPicPr>
          <p:cNvPr id="21" name="20 Imagen" descr="DemG8mZXcAAmr0X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984776" y="2492896"/>
            <a:ext cx="1800200" cy="1404156"/>
          </a:xfrm>
          <a:prstGeom prst="rect">
            <a:avLst/>
          </a:prstGeom>
        </p:spPr>
      </p:pic>
      <p:pic>
        <p:nvPicPr>
          <p:cNvPr id="26" name="25 Imagen" descr="Montse 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896544" y="4005064"/>
            <a:ext cx="1979712" cy="1484784"/>
          </a:xfrm>
          <a:prstGeom prst="rect">
            <a:avLst/>
          </a:prstGeom>
        </p:spPr>
      </p:pic>
      <p:pic>
        <p:nvPicPr>
          <p:cNvPr id="27" name="26 Imagen" descr="Mesa bio innovagroalmeria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984776" y="4005064"/>
            <a:ext cx="1835696" cy="1440160"/>
          </a:xfrm>
          <a:prstGeom prst="rect">
            <a:avLst/>
          </a:prstGeom>
        </p:spPr>
      </p:pic>
      <p:sp>
        <p:nvSpPr>
          <p:cNvPr id="28" name="27 Rectángulo"/>
          <p:cNvSpPr/>
          <p:nvPr/>
        </p:nvSpPr>
        <p:spPr>
          <a:xfrm>
            <a:off x="755576" y="1772816"/>
            <a:ext cx="417646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Encuentro de </a:t>
            </a:r>
            <a:r>
              <a:rPr lang="es-ES" sz="2000" b="1" dirty="0">
                <a:solidFill>
                  <a:srgbClr val="08AC91"/>
                </a:solidFill>
                <a:latin typeface="+mn-lt"/>
              </a:rPr>
              <a:t>Innovación Abierta </a:t>
            </a:r>
            <a:r>
              <a:rPr lang="es-ES" sz="2000" b="1" dirty="0" err="1">
                <a:solidFill>
                  <a:srgbClr val="08AC91"/>
                </a:solidFill>
                <a:latin typeface="+mn-lt"/>
              </a:rPr>
              <a:t>Biotech</a:t>
            </a:r>
            <a:r>
              <a:rPr lang="es-ES" sz="2000" b="1" dirty="0">
                <a:solidFill>
                  <a:srgbClr val="08AC91"/>
                </a:solidFill>
                <a:latin typeface="+mn-lt"/>
              </a:rPr>
              <a:t> Open </a:t>
            </a:r>
            <a:r>
              <a:rPr lang="es-ES" sz="2000" b="1" dirty="0" err="1">
                <a:solidFill>
                  <a:srgbClr val="08AC91"/>
                </a:solidFill>
                <a:latin typeface="+mn-lt"/>
              </a:rPr>
              <a:t>Innovation</a:t>
            </a:r>
            <a:r>
              <a:rPr lang="es-E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. Granada </a:t>
            </a:r>
          </a:p>
        </p:txBody>
      </p:sp>
      <p:sp>
        <p:nvSpPr>
          <p:cNvPr id="29" name="28 CuadroTexto"/>
          <p:cNvSpPr txBox="1"/>
          <p:nvPr/>
        </p:nvSpPr>
        <p:spPr>
          <a:xfrm>
            <a:off x="4968552" y="1772816"/>
            <a:ext cx="374441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/>
            <a:r>
              <a:rPr lang="es-E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Encuentro de </a:t>
            </a:r>
            <a:r>
              <a:rPr lang="es-ES" sz="2000" b="1" dirty="0">
                <a:solidFill>
                  <a:srgbClr val="08AC91"/>
                </a:solidFill>
                <a:latin typeface="+mn-lt"/>
              </a:rPr>
              <a:t>Innovación Abierta </a:t>
            </a:r>
            <a:r>
              <a:rPr lang="es-ES" sz="2000" b="1" dirty="0" err="1">
                <a:solidFill>
                  <a:srgbClr val="08AC91"/>
                </a:solidFill>
                <a:latin typeface="+mn-lt"/>
              </a:rPr>
              <a:t>Innovagro</a:t>
            </a:r>
            <a:r>
              <a:rPr lang="es-E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. Almería</a:t>
            </a:r>
            <a:endParaRPr lang="es-ES" sz="700" b="1" dirty="0">
              <a:solidFill>
                <a:srgbClr val="09BB9D"/>
              </a:solidFill>
              <a:latin typeface="+mn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35809964"/>
      </p:ext>
    </p:extLst>
  </p:cSld>
  <p:clrMapOvr>
    <a:masterClrMapping/>
  </p:clrMapOvr>
  <p:transition spd="slow" advClick="0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="" xmlns:a16="http://schemas.microsoft.com/office/drawing/2014/main" id="{7D0EA270-C965-4329-AD9D-62B6B0A3508A}"/>
              </a:ext>
            </a:extLst>
          </p:cNvPr>
          <p:cNvSpPr/>
          <p:nvPr/>
        </p:nvSpPr>
        <p:spPr>
          <a:xfrm>
            <a:off x="323528" y="1412776"/>
            <a:ext cx="60486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>
                <a:solidFill>
                  <a:srgbClr val="08AC91"/>
                </a:solidFill>
                <a:latin typeface="+mn-lt"/>
              </a:rPr>
              <a:t>Encuentro Sectorial</a:t>
            </a:r>
          </a:p>
          <a:p>
            <a:r>
              <a:rPr lang="es-ES" b="1" dirty="0">
                <a:solidFill>
                  <a:srgbClr val="08AC91"/>
                </a:solidFill>
                <a:latin typeface="+mn-lt"/>
              </a:rPr>
              <a:t>I Encuentro Andaluz de </a:t>
            </a:r>
            <a:r>
              <a:rPr lang="es-ES" b="1" dirty="0" err="1">
                <a:solidFill>
                  <a:srgbClr val="08AC91"/>
                </a:solidFill>
                <a:latin typeface="+mn-lt"/>
              </a:rPr>
              <a:t>Microcerveceros</a:t>
            </a:r>
            <a:r>
              <a:rPr lang="es-ES" b="1" dirty="0">
                <a:solidFill>
                  <a:srgbClr val="08AC91"/>
                </a:solidFill>
                <a:latin typeface="+mn-lt"/>
              </a:rPr>
              <a:t> Artesanos</a:t>
            </a:r>
            <a:r>
              <a:rPr lang="es-ES" dirty="0">
                <a:solidFill>
                  <a:srgbClr val="08AC91"/>
                </a:solidFill>
                <a:latin typeface="+mn-lt"/>
              </a:rPr>
              <a:t> </a:t>
            </a:r>
          </a:p>
          <a:p>
            <a:r>
              <a:rPr lang="es-ES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Granada. Motril, 18 y 19 de mayo</a:t>
            </a:r>
          </a:p>
        </p:txBody>
      </p:sp>
      <p:sp>
        <p:nvSpPr>
          <p:cNvPr id="6" name="1 Título">
            <a:extLst>
              <a:ext uri="{FF2B5EF4-FFF2-40B4-BE49-F238E27FC236}">
                <a16:creationId xmlns="" xmlns:a16="http://schemas.microsoft.com/office/drawing/2014/main" id="{4FA039D8-5496-4786-924B-A3073E12A4CF}"/>
              </a:ext>
            </a:extLst>
          </p:cNvPr>
          <p:cNvSpPr txBox="1">
            <a:spLocks/>
          </p:cNvSpPr>
          <p:nvPr/>
        </p:nvSpPr>
        <p:spPr>
          <a:xfrm>
            <a:off x="539552" y="270133"/>
            <a:ext cx="7920880" cy="1070635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s-ES" sz="3200" b="1" dirty="0">
                <a:solidFill>
                  <a:srgbClr val="08AC91"/>
                </a:solidFill>
                <a:latin typeface="+mj-lt"/>
                <a:ea typeface="+mj-ea"/>
                <a:cs typeface="+mj-cs"/>
              </a:rPr>
              <a:t>Iniciativas</a:t>
            </a:r>
            <a:r>
              <a:rPr lang="es-ES" sz="3200" b="1" dirty="0">
                <a:solidFill>
                  <a:schemeClr val="bg1">
                    <a:lumMod val="65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r>
              <a:rPr lang="es-ES" sz="3200" b="1" dirty="0">
                <a:solidFill>
                  <a:srgbClr val="08AC91"/>
                </a:solidFill>
                <a:latin typeface="+mj-lt"/>
                <a:ea typeface="+mj-ea"/>
                <a:cs typeface="+mj-cs"/>
              </a:rPr>
              <a:t>reconocimiento empresarial </a:t>
            </a:r>
            <a:r>
              <a:rPr lang="es-ES" sz="3200" b="1" dirty="0">
                <a:solidFill>
                  <a:schemeClr val="bg1">
                    <a:lumMod val="65000"/>
                  </a:schemeClr>
                </a:solidFill>
                <a:latin typeface="+mj-lt"/>
                <a:ea typeface="+mj-ea"/>
                <a:cs typeface="+mj-cs"/>
              </a:rPr>
              <a:t>y encuentros </a:t>
            </a:r>
          </a:p>
        </p:txBody>
      </p:sp>
      <p:pic>
        <p:nvPicPr>
          <p:cNvPr id="7" name="6 Imagen" descr="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552" y="4077072"/>
            <a:ext cx="2952328" cy="2214246"/>
          </a:xfrm>
          <a:prstGeom prst="rect">
            <a:avLst/>
          </a:prstGeom>
        </p:spPr>
      </p:pic>
      <p:pic>
        <p:nvPicPr>
          <p:cNvPr id="8" name="7 Imagen" descr="20180518105529__MG_393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635896" y="2973288"/>
            <a:ext cx="2303748" cy="1535832"/>
          </a:xfrm>
          <a:prstGeom prst="rect">
            <a:avLst/>
          </a:prstGeom>
        </p:spPr>
      </p:pic>
      <p:pic>
        <p:nvPicPr>
          <p:cNvPr id="9" name="8 Imagen" descr="20180518095912__MG_378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635896" y="4701480"/>
            <a:ext cx="2303748" cy="1535832"/>
          </a:xfrm>
          <a:prstGeom prst="rect">
            <a:avLst/>
          </a:prstGeom>
        </p:spPr>
      </p:pic>
      <p:pic>
        <p:nvPicPr>
          <p:cNvPr id="1029" name="Picture 5" descr="Cartel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60231" y="2027788"/>
            <a:ext cx="2976265" cy="4209524"/>
          </a:xfrm>
          <a:prstGeom prst="rect">
            <a:avLst/>
          </a:prstGeom>
          <a:noFill/>
        </p:spPr>
      </p:pic>
      <p:sp>
        <p:nvSpPr>
          <p:cNvPr id="11" name="10 CuadroTexto"/>
          <p:cNvSpPr txBox="1"/>
          <p:nvPr/>
        </p:nvSpPr>
        <p:spPr>
          <a:xfrm>
            <a:off x="467544" y="6525344"/>
            <a:ext cx="18722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ANDALUCÍA</a:t>
            </a:r>
            <a:r>
              <a:rPr lang="es-ES" sz="1200" b="1" dirty="0">
                <a:solidFill>
                  <a:schemeClr val="bg1"/>
                </a:solidFill>
                <a:latin typeface="+mn-lt"/>
              </a:rPr>
              <a:t>  </a:t>
            </a:r>
            <a:r>
              <a:rPr lang="es-ES" sz="1200" b="1" dirty="0">
                <a:solidFill>
                  <a:srgbClr val="08A88D"/>
                </a:solidFill>
                <a:latin typeface="+mn-lt"/>
              </a:rPr>
              <a:t>EMPRENDE</a:t>
            </a:r>
          </a:p>
        </p:txBody>
      </p:sp>
      <p:cxnSp>
        <p:nvCxnSpPr>
          <p:cNvPr id="12" name="11 Conector recto"/>
          <p:cNvCxnSpPr>
            <a:stCxn id="11" idx="3"/>
          </p:cNvCxnSpPr>
          <p:nvPr/>
        </p:nvCxnSpPr>
        <p:spPr>
          <a:xfrm>
            <a:off x="2339752" y="6663844"/>
            <a:ext cx="6048672" cy="5516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12 CuadroTexto"/>
          <p:cNvSpPr txBox="1"/>
          <p:nvPr/>
        </p:nvSpPr>
        <p:spPr>
          <a:xfrm>
            <a:off x="8532440" y="6505599"/>
            <a:ext cx="4320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23</a:t>
            </a:r>
          </a:p>
        </p:txBody>
      </p:sp>
      <p:sp>
        <p:nvSpPr>
          <p:cNvPr id="14" name="13 CuadroTexto"/>
          <p:cNvSpPr txBox="1"/>
          <p:nvPr/>
        </p:nvSpPr>
        <p:spPr>
          <a:xfrm>
            <a:off x="1115616" y="2420888"/>
            <a:ext cx="1872208" cy="175432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rgbClr val="08AC91"/>
                </a:solidFill>
              </a:rPr>
              <a:t>   18 stands</a:t>
            </a:r>
          </a:p>
          <a:p>
            <a:endParaRPr lang="es-ES" b="1" dirty="0">
              <a:solidFill>
                <a:srgbClr val="08AC91"/>
              </a:solidFill>
            </a:endParaRPr>
          </a:p>
          <a:p>
            <a:r>
              <a:rPr lang="es-ES" b="1" dirty="0">
                <a:solidFill>
                  <a:srgbClr val="08AC91"/>
                </a:solidFill>
              </a:rPr>
              <a:t>+150 personas</a:t>
            </a:r>
          </a:p>
          <a:p>
            <a:endParaRPr lang="es-ES" b="1" dirty="0">
              <a:solidFill>
                <a:srgbClr val="08AC91"/>
              </a:solidFill>
            </a:endParaRPr>
          </a:p>
          <a:p>
            <a:r>
              <a:rPr lang="es-ES" b="1" dirty="0">
                <a:solidFill>
                  <a:srgbClr val="08AC91"/>
                </a:solidFill>
              </a:rPr>
              <a:t>  Conciertos</a:t>
            </a:r>
          </a:p>
          <a:p>
            <a:r>
              <a:rPr lang="es-ES" dirty="0">
                <a:solidFill>
                  <a:srgbClr val="08AC91"/>
                </a:solidFill>
              </a:rPr>
              <a:t>   </a:t>
            </a:r>
          </a:p>
        </p:txBody>
      </p:sp>
      <p:sp>
        <p:nvSpPr>
          <p:cNvPr id="15" name="14 Rectángulo redondeado"/>
          <p:cNvSpPr/>
          <p:nvPr/>
        </p:nvSpPr>
        <p:spPr>
          <a:xfrm>
            <a:off x="1043608" y="2420888"/>
            <a:ext cx="1872208" cy="1584176"/>
          </a:xfrm>
          <a:prstGeom prst="roundRect">
            <a:avLst/>
          </a:prstGeom>
          <a:noFill/>
          <a:ln w="38100">
            <a:solidFill>
              <a:srgbClr val="C495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srgbClr val="08AC9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990945893"/>
      </p:ext>
    </p:extLst>
  </p:cSld>
  <p:clrMapOvr>
    <a:masterClrMapping/>
  </p:clrMapOvr>
  <p:transition spd="slow" advClick="0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21 CuadroTexto"/>
          <p:cNvSpPr txBox="1"/>
          <p:nvPr/>
        </p:nvSpPr>
        <p:spPr>
          <a:xfrm>
            <a:off x="323528" y="1271662"/>
            <a:ext cx="8136904" cy="1077218"/>
          </a:xfrm>
          <a:prstGeom prst="rect">
            <a:avLst/>
          </a:prstGeom>
          <a:solidFill>
            <a:schemeClr val="bg1">
              <a:lumMod val="65000"/>
              <a:alpha val="82000"/>
            </a:schemeClr>
          </a:solidFill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s-ES" sz="2400" b="1" dirty="0">
                <a:solidFill>
                  <a:schemeClr val="bg1"/>
                </a:solidFill>
                <a:latin typeface="+mn-lt"/>
              </a:rPr>
              <a:t>V Premios Andalucía Emprende </a:t>
            </a:r>
            <a:endParaRPr lang="es-ES" sz="2000" b="1" dirty="0">
              <a:solidFill>
                <a:schemeClr val="bg1"/>
              </a:solidFill>
              <a:latin typeface="+mn-lt"/>
            </a:endParaRPr>
          </a:p>
          <a:p>
            <a:pPr eaLnBrk="1" hangingPunct="1">
              <a:defRPr/>
            </a:pPr>
            <a:r>
              <a:rPr lang="es-ES" sz="2000" b="1" dirty="0">
                <a:solidFill>
                  <a:schemeClr val="bg1"/>
                </a:solidFill>
                <a:latin typeface="+mn-lt"/>
              </a:rPr>
              <a:t> 16</a:t>
            </a:r>
            <a:r>
              <a:rPr lang="es-ES" sz="2000" dirty="0">
                <a:solidFill>
                  <a:schemeClr val="bg1"/>
                </a:solidFill>
                <a:latin typeface="+mn-lt"/>
              </a:rPr>
              <a:t> proyectos finalistas</a:t>
            </a:r>
          </a:p>
          <a:p>
            <a:pPr eaLnBrk="1" hangingPunct="1">
              <a:defRPr/>
            </a:pPr>
            <a:r>
              <a:rPr lang="es-ES" sz="2000" dirty="0">
                <a:solidFill>
                  <a:schemeClr val="bg1"/>
                </a:solidFill>
                <a:latin typeface="+mn-lt"/>
              </a:rPr>
              <a:t> 8 provincias</a:t>
            </a:r>
          </a:p>
        </p:txBody>
      </p:sp>
      <p:sp>
        <p:nvSpPr>
          <p:cNvPr id="30" name="29 CuadroTexto"/>
          <p:cNvSpPr txBox="1"/>
          <p:nvPr/>
        </p:nvSpPr>
        <p:spPr>
          <a:xfrm>
            <a:off x="467544" y="6464369"/>
            <a:ext cx="18722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ANDALUCÍA</a:t>
            </a:r>
            <a:r>
              <a:rPr lang="es-ES" sz="1200" b="1" dirty="0">
                <a:solidFill>
                  <a:schemeClr val="bg1"/>
                </a:solidFill>
                <a:latin typeface="+mn-lt"/>
              </a:rPr>
              <a:t>  </a:t>
            </a:r>
            <a:r>
              <a:rPr lang="es-ES" sz="1200" b="1" dirty="0">
                <a:solidFill>
                  <a:srgbClr val="08A88D"/>
                </a:solidFill>
                <a:latin typeface="+mn-lt"/>
              </a:rPr>
              <a:t>EMPRENDE</a:t>
            </a:r>
          </a:p>
        </p:txBody>
      </p:sp>
      <p:cxnSp>
        <p:nvCxnSpPr>
          <p:cNvPr id="31" name="30 Conector recto"/>
          <p:cNvCxnSpPr/>
          <p:nvPr/>
        </p:nvCxnSpPr>
        <p:spPr>
          <a:xfrm>
            <a:off x="2339752" y="6663844"/>
            <a:ext cx="6048672" cy="5516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31 CuadroTexto"/>
          <p:cNvSpPr txBox="1"/>
          <p:nvPr/>
        </p:nvSpPr>
        <p:spPr>
          <a:xfrm>
            <a:off x="8532440" y="6433591"/>
            <a:ext cx="4320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24</a:t>
            </a:r>
          </a:p>
        </p:txBody>
      </p:sp>
      <p:sp>
        <p:nvSpPr>
          <p:cNvPr id="10" name="1 Título">
            <a:extLst>
              <a:ext uri="{FF2B5EF4-FFF2-40B4-BE49-F238E27FC236}">
                <a16:creationId xmlns="" xmlns:a16="http://schemas.microsoft.com/office/drawing/2014/main" id="{5200AAE7-B119-474D-8E90-30816D12E36F}"/>
              </a:ext>
            </a:extLst>
          </p:cNvPr>
          <p:cNvSpPr txBox="1">
            <a:spLocks/>
          </p:cNvSpPr>
          <p:nvPr/>
        </p:nvSpPr>
        <p:spPr>
          <a:xfrm>
            <a:off x="539552" y="116632"/>
            <a:ext cx="7920880" cy="1070635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s-ES" sz="3200" b="1" dirty="0">
                <a:solidFill>
                  <a:srgbClr val="08AC91"/>
                </a:solidFill>
                <a:latin typeface="+mj-lt"/>
                <a:ea typeface="+mj-ea"/>
                <a:cs typeface="+mj-cs"/>
              </a:rPr>
              <a:t>Iniciativas</a:t>
            </a:r>
            <a:r>
              <a:rPr lang="es-ES" sz="3200" b="1" dirty="0">
                <a:solidFill>
                  <a:schemeClr val="bg1">
                    <a:lumMod val="65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r>
              <a:rPr lang="es-ES" sz="3200" b="1" dirty="0">
                <a:solidFill>
                  <a:srgbClr val="08AC91"/>
                </a:solidFill>
                <a:latin typeface="+mj-lt"/>
                <a:ea typeface="+mj-ea"/>
                <a:cs typeface="+mj-cs"/>
              </a:rPr>
              <a:t>reconocimiento empresarial </a:t>
            </a:r>
            <a:r>
              <a:rPr lang="es-ES" sz="3200" b="1" dirty="0">
                <a:solidFill>
                  <a:schemeClr val="bg1">
                    <a:lumMod val="65000"/>
                  </a:schemeClr>
                </a:solidFill>
                <a:latin typeface="+mj-lt"/>
                <a:ea typeface="+mj-ea"/>
                <a:cs typeface="+mj-cs"/>
              </a:rPr>
              <a:t>y encuentros </a:t>
            </a:r>
          </a:p>
        </p:txBody>
      </p:sp>
      <p:grpSp>
        <p:nvGrpSpPr>
          <p:cNvPr id="47" name="46 Grupo"/>
          <p:cNvGrpSpPr/>
          <p:nvPr/>
        </p:nvGrpSpPr>
        <p:grpSpPr>
          <a:xfrm>
            <a:off x="6516216" y="4653135"/>
            <a:ext cx="1944216" cy="1744786"/>
            <a:chOff x="395536" y="3789040"/>
            <a:chExt cx="2016224" cy="182686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13" name="12 Imagen" descr="Ganadores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5536" y="3789040"/>
              <a:ext cx="2016224" cy="1484784"/>
            </a:xfrm>
            <a:prstGeom prst="rect">
              <a:avLst/>
            </a:prstGeom>
          </p:spPr>
        </p:pic>
        <p:sp>
          <p:nvSpPr>
            <p:cNvPr id="23" name="22 CuadroTexto"/>
            <p:cNvSpPr txBox="1"/>
            <p:nvPr/>
          </p:nvSpPr>
          <p:spPr>
            <a:xfrm>
              <a:off x="395536" y="5229200"/>
              <a:ext cx="2016224" cy="386707"/>
            </a:xfrm>
            <a:prstGeom prst="rect">
              <a:avLst/>
            </a:prstGeom>
            <a:solidFill>
              <a:srgbClr val="08AC9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s-ES" b="1" dirty="0">
                  <a:solidFill>
                    <a:schemeClr val="bg1"/>
                  </a:solidFill>
                  <a:latin typeface="+mn-lt"/>
                </a:rPr>
                <a:t>Sevilla</a:t>
              </a:r>
            </a:p>
          </p:txBody>
        </p:sp>
      </p:grpSp>
      <p:grpSp>
        <p:nvGrpSpPr>
          <p:cNvPr id="48" name="47 Grupo"/>
          <p:cNvGrpSpPr/>
          <p:nvPr/>
        </p:nvGrpSpPr>
        <p:grpSpPr>
          <a:xfrm>
            <a:off x="6516216" y="2636911"/>
            <a:ext cx="1944216" cy="1682705"/>
            <a:chOff x="2555776" y="3717032"/>
            <a:chExt cx="2016224" cy="175288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14" name="13 Imagen" descr="80a94160-48df-4817-b17f-130eaf58cccd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55776" y="3717032"/>
              <a:ext cx="2016224" cy="1412776"/>
            </a:xfrm>
            <a:prstGeom prst="rect">
              <a:avLst/>
            </a:prstGeom>
          </p:spPr>
        </p:pic>
        <p:sp>
          <p:nvSpPr>
            <p:cNvPr id="37" name="36 CuadroTexto"/>
            <p:cNvSpPr txBox="1"/>
            <p:nvPr/>
          </p:nvSpPr>
          <p:spPr>
            <a:xfrm>
              <a:off x="2555776" y="5085184"/>
              <a:ext cx="2016224" cy="384736"/>
            </a:xfrm>
            <a:prstGeom prst="rect">
              <a:avLst/>
            </a:prstGeom>
            <a:solidFill>
              <a:srgbClr val="08AC9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s-ES" b="1" dirty="0">
                  <a:solidFill>
                    <a:schemeClr val="bg1"/>
                  </a:solidFill>
                  <a:latin typeface="+mn-lt"/>
                </a:rPr>
                <a:t>Málaga</a:t>
              </a:r>
            </a:p>
          </p:txBody>
        </p:sp>
      </p:grpSp>
      <p:grpSp>
        <p:nvGrpSpPr>
          <p:cNvPr id="46" name="45 Grupo"/>
          <p:cNvGrpSpPr/>
          <p:nvPr/>
        </p:nvGrpSpPr>
        <p:grpSpPr>
          <a:xfrm>
            <a:off x="395536" y="2636912"/>
            <a:ext cx="1944216" cy="1626004"/>
            <a:chOff x="467544" y="1988840"/>
            <a:chExt cx="2016224" cy="177024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11" name="10 Imagen" descr="Foto familia 1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67544" y="1988840"/>
              <a:ext cx="2016224" cy="1361116"/>
            </a:xfrm>
            <a:prstGeom prst="rect">
              <a:avLst/>
            </a:prstGeom>
          </p:spPr>
        </p:pic>
        <p:sp>
          <p:nvSpPr>
            <p:cNvPr id="38" name="37 CuadroTexto"/>
            <p:cNvSpPr txBox="1"/>
            <p:nvPr/>
          </p:nvSpPr>
          <p:spPr>
            <a:xfrm>
              <a:off x="467544" y="3356992"/>
              <a:ext cx="2016224" cy="402096"/>
            </a:xfrm>
            <a:prstGeom prst="rect">
              <a:avLst/>
            </a:prstGeom>
            <a:solidFill>
              <a:srgbClr val="08AC9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s-ES" b="1" dirty="0">
                  <a:solidFill>
                    <a:schemeClr val="bg1"/>
                  </a:solidFill>
                  <a:latin typeface="+mn-lt"/>
                </a:rPr>
                <a:t>Almería</a:t>
              </a:r>
            </a:p>
          </p:txBody>
        </p:sp>
      </p:grpSp>
      <p:grpSp>
        <p:nvGrpSpPr>
          <p:cNvPr id="45" name="44 Grupo"/>
          <p:cNvGrpSpPr/>
          <p:nvPr/>
        </p:nvGrpSpPr>
        <p:grpSpPr>
          <a:xfrm>
            <a:off x="395536" y="4653136"/>
            <a:ext cx="1944216" cy="1626004"/>
            <a:chOff x="2555776" y="1916832"/>
            <a:chExt cx="2016224" cy="177024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12" name="11 Imagen" descr="Foto Familia.jp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555776" y="1916832"/>
              <a:ext cx="2016224" cy="1409171"/>
            </a:xfrm>
            <a:prstGeom prst="rect">
              <a:avLst/>
            </a:prstGeom>
          </p:spPr>
        </p:pic>
        <p:sp>
          <p:nvSpPr>
            <p:cNvPr id="39" name="38 CuadroTexto"/>
            <p:cNvSpPr txBox="1"/>
            <p:nvPr/>
          </p:nvSpPr>
          <p:spPr>
            <a:xfrm>
              <a:off x="2555776" y="3284984"/>
              <a:ext cx="2016224" cy="402096"/>
            </a:xfrm>
            <a:prstGeom prst="rect">
              <a:avLst/>
            </a:prstGeom>
            <a:solidFill>
              <a:srgbClr val="08AC9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s-ES" b="1" dirty="0">
                  <a:solidFill>
                    <a:schemeClr val="bg1"/>
                  </a:solidFill>
                  <a:latin typeface="+mn-lt"/>
                </a:rPr>
                <a:t>Cádiz</a:t>
              </a:r>
            </a:p>
          </p:txBody>
        </p:sp>
      </p:grpSp>
      <p:grpSp>
        <p:nvGrpSpPr>
          <p:cNvPr id="44" name="43 Grupo"/>
          <p:cNvGrpSpPr/>
          <p:nvPr/>
        </p:nvGrpSpPr>
        <p:grpSpPr>
          <a:xfrm>
            <a:off x="2483768" y="2636912"/>
            <a:ext cx="1805344" cy="1676660"/>
            <a:chOff x="4644008" y="2537620"/>
            <a:chExt cx="2016224" cy="1974361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36" name="35 Imagen" descr="PremiosAECordoba-1024x684.jp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644008" y="2537620"/>
              <a:ext cx="2016224" cy="1539452"/>
            </a:xfrm>
            <a:prstGeom prst="rect">
              <a:avLst/>
            </a:prstGeom>
          </p:spPr>
        </p:pic>
        <p:sp>
          <p:nvSpPr>
            <p:cNvPr id="40" name="39 CuadroTexto"/>
            <p:cNvSpPr txBox="1"/>
            <p:nvPr/>
          </p:nvSpPr>
          <p:spPr>
            <a:xfrm>
              <a:off x="4644008" y="4077072"/>
              <a:ext cx="2016224" cy="434909"/>
            </a:xfrm>
            <a:prstGeom prst="rect">
              <a:avLst/>
            </a:prstGeom>
            <a:solidFill>
              <a:srgbClr val="08AC9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s-ES" b="1" dirty="0">
                  <a:solidFill>
                    <a:schemeClr val="bg1"/>
                  </a:solidFill>
                  <a:latin typeface="+mn-lt"/>
                </a:rPr>
                <a:t>Córdoba</a:t>
              </a:r>
            </a:p>
          </p:txBody>
        </p:sp>
      </p:grpSp>
      <p:grpSp>
        <p:nvGrpSpPr>
          <p:cNvPr id="43" name="42 Grupo"/>
          <p:cNvGrpSpPr/>
          <p:nvPr/>
        </p:nvGrpSpPr>
        <p:grpSpPr>
          <a:xfrm>
            <a:off x="4427984" y="4653136"/>
            <a:ext cx="1944216" cy="1782406"/>
            <a:chOff x="6732240" y="3789040"/>
            <a:chExt cx="2016224" cy="208905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38913" name="Picture 1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6732240" y="3789040"/>
              <a:ext cx="1994173" cy="16849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1" name="40 CuadroTexto"/>
            <p:cNvSpPr txBox="1"/>
            <p:nvPr/>
          </p:nvSpPr>
          <p:spPr>
            <a:xfrm>
              <a:off x="6732240" y="5445224"/>
              <a:ext cx="2016224" cy="432873"/>
            </a:xfrm>
            <a:prstGeom prst="rect">
              <a:avLst/>
            </a:prstGeom>
            <a:solidFill>
              <a:srgbClr val="08AC9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s-ES" b="1" dirty="0">
                  <a:solidFill>
                    <a:schemeClr val="bg1"/>
                  </a:solidFill>
                  <a:latin typeface="+mn-lt"/>
                </a:rPr>
                <a:t>Jaén</a:t>
              </a:r>
            </a:p>
          </p:txBody>
        </p:sp>
      </p:grpSp>
      <p:grpSp>
        <p:nvGrpSpPr>
          <p:cNvPr id="49" name="48 Grupo"/>
          <p:cNvGrpSpPr/>
          <p:nvPr/>
        </p:nvGrpSpPr>
        <p:grpSpPr>
          <a:xfrm>
            <a:off x="4499991" y="2636911"/>
            <a:ext cx="1874779" cy="1671698"/>
            <a:chOff x="4211960" y="5013176"/>
            <a:chExt cx="2016224" cy="189392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35" name="34 Imagen" descr="Ganadores 2.jpg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211961" y="5013176"/>
              <a:ext cx="2016223" cy="1556792"/>
            </a:xfrm>
            <a:prstGeom prst="rect">
              <a:avLst/>
            </a:prstGeom>
          </p:spPr>
        </p:pic>
        <p:sp>
          <p:nvSpPr>
            <p:cNvPr id="42" name="41 CuadroTexto"/>
            <p:cNvSpPr txBox="1"/>
            <p:nvPr/>
          </p:nvSpPr>
          <p:spPr>
            <a:xfrm>
              <a:off x="4211960" y="6488668"/>
              <a:ext cx="2016224" cy="418428"/>
            </a:xfrm>
            <a:prstGeom prst="rect">
              <a:avLst/>
            </a:prstGeom>
            <a:solidFill>
              <a:srgbClr val="08AC9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s-ES" b="1" dirty="0">
                  <a:solidFill>
                    <a:schemeClr val="bg1"/>
                  </a:solidFill>
                  <a:latin typeface="+mn-lt"/>
                </a:rPr>
                <a:t>Huelva</a:t>
              </a:r>
            </a:p>
          </p:txBody>
        </p:sp>
      </p:grpSp>
    </p:spTree>
    <p:custDataLst>
      <p:tags r:id="rId1"/>
    </p:custDataLst>
  </p:cSld>
  <p:clrMapOvr>
    <a:masterClrMapping/>
  </p:clrMapOvr>
  <p:transition spd="slow" advClick="0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683568" y="3645025"/>
            <a:ext cx="3456384" cy="2808312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85738" lvl="1" eaLnBrk="1" hangingPunct="1">
              <a:defRPr/>
            </a:pPr>
            <a:endParaRPr lang="es-ES" sz="2000" b="1" dirty="0">
              <a:solidFill>
                <a:schemeClr val="bg1"/>
              </a:solidFill>
            </a:endParaRPr>
          </a:p>
          <a:p>
            <a:pPr marL="185738" lvl="1" eaLnBrk="1" hangingPunct="1">
              <a:defRPr/>
            </a:pPr>
            <a:r>
              <a:rPr lang="es-ES" sz="2000" b="1" dirty="0">
                <a:solidFill>
                  <a:schemeClr val="bg1"/>
                </a:solidFill>
              </a:rPr>
              <a:t>XI Premios Emprendedor XXI</a:t>
            </a:r>
            <a:endParaRPr lang="es-ES" b="1" dirty="0">
              <a:solidFill>
                <a:schemeClr val="bg1"/>
              </a:solidFill>
            </a:endParaRPr>
          </a:p>
          <a:p>
            <a:pPr marL="185738" lvl="1" eaLnBrk="1" hangingPunct="1">
              <a:defRPr/>
            </a:pPr>
            <a:endParaRPr lang="es-ES" b="1" dirty="0">
              <a:solidFill>
                <a:schemeClr val="bg1"/>
              </a:solidFill>
            </a:endParaRPr>
          </a:p>
          <a:p>
            <a:pPr marL="185738" lvl="1" eaLnBrk="1" hangingPunct="1">
              <a:defRPr/>
            </a:pPr>
            <a:r>
              <a:rPr lang="es-ES" b="1" dirty="0">
                <a:solidFill>
                  <a:schemeClr val="bg1"/>
                </a:solidFill>
              </a:rPr>
              <a:t>61 proyectos andaluces presentados</a:t>
            </a:r>
          </a:p>
          <a:p>
            <a:pPr marL="185738" lvl="1" eaLnBrk="1" hangingPunct="1">
              <a:defRPr/>
            </a:pPr>
            <a:r>
              <a:rPr lang="es-ES" sz="1600" dirty="0">
                <a:solidFill>
                  <a:schemeClr val="bg1"/>
                </a:solidFill>
              </a:rPr>
              <a:t>544 proyectos a nivel nacional</a:t>
            </a:r>
          </a:p>
          <a:p>
            <a:pPr marL="185738" lvl="1" eaLnBrk="1" hangingPunct="1">
              <a:defRPr/>
            </a:pPr>
            <a:endParaRPr lang="es-ES" sz="1600" dirty="0">
              <a:solidFill>
                <a:schemeClr val="bg1"/>
              </a:solidFill>
            </a:endParaRPr>
          </a:p>
          <a:p>
            <a:pPr marL="185738" lvl="1" eaLnBrk="1" hangingPunct="1">
              <a:defRPr/>
            </a:pPr>
            <a:r>
              <a:rPr lang="es-ES" sz="1600" b="1" dirty="0">
                <a:solidFill>
                  <a:schemeClr val="bg1"/>
                </a:solidFill>
              </a:rPr>
              <a:t>Premio nacional </a:t>
            </a:r>
          </a:p>
          <a:p>
            <a:pPr marL="185738" lvl="1" eaLnBrk="1" hangingPunct="1">
              <a:defRPr/>
            </a:pPr>
            <a:r>
              <a:rPr lang="es-ES" sz="1600" dirty="0"/>
              <a:t>La empresa andaluza “</a:t>
            </a:r>
            <a:r>
              <a:rPr lang="es-ES" sz="1600" dirty="0" err="1"/>
              <a:t>Genially</a:t>
            </a:r>
            <a:r>
              <a:rPr lang="es-ES" sz="1600" dirty="0"/>
              <a:t>” resultó ganadora en el apartado de “Negocio Digital”.</a:t>
            </a:r>
            <a:endParaRPr lang="es-ES" dirty="0">
              <a:solidFill>
                <a:schemeClr val="bg1"/>
              </a:solidFill>
            </a:endParaRPr>
          </a:p>
          <a:p>
            <a:pPr algn="ctr" eaLnBrk="1" hangingPunct="1">
              <a:defRPr/>
            </a:pPr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4" name="1 Título">
            <a:extLst>
              <a:ext uri="{FF2B5EF4-FFF2-40B4-BE49-F238E27FC236}">
                <a16:creationId xmlns="" xmlns:a16="http://schemas.microsoft.com/office/drawing/2014/main" id="{5200AAE7-B119-474D-8E90-30816D12E36F}"/>
              </a:ext>
            </a:extLst>
          </p:cNvPr>
          <p:cNvSpPr txBox="1">
            <a:spLocks/>
          </p:cNvSpPr>
          <p:nvPr/>
        </p:nvSpPr>
        <p:spPr>
          <a:xfrm>
            <a:off x="539552" y="270133"/>
            <a:ext cx="7920880" cy="1070635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s-ES" sz="3200" b="1" dirty="0">
                <a:solidFill>
                  <a:srgbClr val="08AC91"/>
                </a:solidFill>
                <a:latin typeface="+mj-lt"/>
                <a:ea typeface="+mj-ea"/>
                <a:cs typeface="+mj-cs"/>
              </a:rPr>
              <a:t>Iniciativas</a:t>
            </a:r>
            <a:r>
              <a:rPr lang="es-ES" sz="3200" b="1" dirty="0">
                <a:solidFill>
                  <a:schemeClr val="bg1">
                    <a:lumMod val="65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r>
              <a:rPr lang="es-ES" sz="3200" b="1" dirty="0">
                <a:solidFill>
                  <a:srgbClr val="08AC91"/>
                </a:solidFill>
                <a:latin typeface="+mj-lt"/>
                <a:ea typeface="+mj-ea"/>
                <a:cs typeface="+mj-cs"/>
              </a:rPr>
              <a:t>reconocimiento empresarial </a:t>
            </a:r>
            <a:r>
              <a:rPr lang="es-ES" sz="3200" b="1" dirty="0">
                <a:solidFill>
                  <a:schemeClr val="bg1">
                    <a:lumMod val="65000"/>
                  </a:schemeClr>
                </a:solidFill>
                <a:latin typeface="+mj-lt"/>
                <a:ea typeface="+mj-ea"/>
                <a:cs typeface="+mj-cs"/>
              </a:rPr>
              <a:t>y encuentros </a:t>
            </a:r>
          </a:p>
        </p:txBody>
      </p:sp>
      <p:pic>
        <p:nvPicPr>
          <p:cNvPr id="75778" name="Picture 2" descr="Marcelino Armenter, director general de CriteriaCaixa y presidente de Caixa Capital Risc, y Juan Rubio, CEO de Genially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5976" y="1916832"/>
            <a:ext cx="4303924" cy="241974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6 Imagen" descr="IMAGEN PEXXI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3568" y="1340768"/>
            <a:ext cx="3492420" cy="2329444"/>
          </a:xfrm>
          <a:prstGeom prst="rect">
            <a:avLst/>
          </a:prstGeom>
        </p:spPr>
      </p:pic>
      <p:sp>
        <p:nvSpPr>
          <p:cNvPr id="8" name="7 CuadroTexto"/>
          <p:cNvSpPr txBox="1"/>
          <p:nvPr/>
        </p:nvSpPr>
        <p:spPr>
          <a:xfrm>
            <a:off x="467544" y="6464369"/>
            <a:ext cx="18722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ANDALUCÍA</a:t>
            </a:r>
            <a:r>
              <a:rPr lang="es-ES" sz="1200" b="1" dirty="0">
                <a:solidFill>
                  <a:schemeClr val="bg1"/>
                </a:solidFill>
                <a:latin typeface="+mn-lt"/>
              </a:rPr>
              <a:t>  </a:t>
            </a:r>
            <a:r>
              <a:rPr lang="es-ES" sz="1200" b="1" dirty="0">
                <a:solidFill>
                  <a:srgbClr val="08A88D"/>
                </a:solidFill>
                <a:latin typeface="+mn-lt"/>
              </a:rPr>
              <a:t>EMPRENDE</a:t>
            </a:r>
          </a:p>
        </p:txBody>
      </p:sp>
      <p:cxnSp>
        <p:nvCxnSpPr>
          <p:cNvPr id="9" name="8 Conector recto"/>
          <p:cNvCxnSpPr/>
          <p:nvPr/>
        </p:nvCxnSpPr>
        <p:spPr>
          <a:xfrm>
            <a:off x="2339752" y="6663844"/>
            <a:ext cx="6048672" cy="5516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9 CuadroTexto"/>
          <p:cNvSpPr txBox="1"/>
          <p:nvPr/>
        </p:nvSpPr>
        <p:spPr>
          <a:xfrm>
            <a:off x="8532440" y="6433591"/>
            <a:ext cx="4320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25</a:t>
            </a:r>
          </a:p>
        </p:txBody>
      </p:sp>
      <p:sp>
        <p:nvSpPr>
          <p:cNvPr id="11" name="10 Rectángulo"/>
          <p:cNvSpPr/>
          <p:nvPr/>
        </p:nvSpPr>
        <p:spPr>
          <a:xfrm>
            <a:off x="4355976" y="4437112"/>
            <a:ext cx="432048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Genially</a:t>
            </a:r>
            <a:r>
              <a:rPr lang="es-E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, creadora de una plataforma </a:t>
            </a:r>
            <a:r>
              <a:rPr lang="es-ES" sz="12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on</a:t>
            </a:r>
            <a:r>
              <a:rPr lang="es-ES" sz="12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 line</a:t>
            </a:r>
            <a:r>
              <a:rPr lang="es-E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 para la generación de contenido interactivo, y apoyada por el Centro Andaluz de Emprendimiento (CADE) de Andalucía Emprende en Córdoba, ha resultado ganador del premio Emprendedor XXI de ámbito nacional, en la categoría de Negocios Digitales. </a:t>
            </a:r>
          </a:p>
          <a:p>
            <a:endParaRPr lang="es-ES" sz="12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  <a:p>
            <a:r>
              <a:rPr lang="es-E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Juan Rubio, recibe como premio una dotación económica de 25.000 euros y la participación en un programa internacional de crecimiento exponencial, organizado con la </a:t>
            </a:r>
            <a:r>
              <a:rPr lang="es-E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Singularity</a:t>
            </a:r>
            <a:r>
              <a:rPr lang="es-E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 </a:t>
            </a:r>
            <a:r>
              <a:rPr lang="es-E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University</a:t>
            </a:r>
            <a:r>
              <a:rPr lang="es-E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 y la </a:t>
            </a:r>
            <a:r>
              <a:rPr lang="es-E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esculea</a:t>
            </a:r>
            <a:r>
              <a:rPr lang="es-E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 de negocios </a:t>
            </a:r>
            <a:r>
              <a:rPr lang="es-E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Esade</a:t>
            </a:r>
            <a:r>
              <a:rPr lang="es-E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.</a:t>
            </a:r>
          </a:p>
        </p:txBody>
      </p:sp>
    </p:spTree>
  </p:cSld>
  <p:clrMapOvr>
    <a:masterClrMapping/>
  </p:clrMapOvr>
  <p:transition spd="slow" advClick="0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 descr="Infografia arbol.PN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2771800" y="1124744"/>
            <a:ext cx="5035490" cy="5071206"/>
          </a:xfrm>
          <a:prstGeom prst="rect">
            <a:avLst/>
          </a:prstGeom>
        </p:spPr>
      </p:pic>
      <p:sp>
        <p:nvSpPr>
          <p:cNvPr id="6" name="5 CuadroTexto"/>
          <p:cNvSpPr txBox="1"/>
          <p:nvPr/>
        </p:nvSpPr>
        <p:spPr>
          <a:xfrm>
            <a:off x="1259632" y="3573016"/>
            <a:ext cx="174168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ES" sz="3600" b="1" dirty="0">
                <a:solidFill>
                  <a:srgbClr val="006664"/>
                </a:solidFill>
                <a:latin typeface="+mn-lt"/>
              </a:rPr>
              <a:t>1.702</a:t>
            </a:r>
            <a:endParaRPr lang="es-ES" sz="3600" dirty="0">
              <a:latin typeface="+mn-lt"/>
            </a:endParaRPr>
          </a:p>
          <a:p>
            <a:pPr algn="ctr" eaLnBrk="1" hangingPunct="1">
              <a:defRPr/>
            </a:pPr>
            <a:r>
              <a:rPr lang="es-ES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acciones de fomento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2051422" y="1700808"/>
            <a:ext cx="1440855" cy="12311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ES" sz="3600" b="1" dirty="0">
                <a:solidFill>
                  <a:srgbClr val="006664"/>
                </a:solidFill>
                <a:latin typeface="+mn-lt"/>
              </a:rPr>
              <a:t>135</a:t>
            </a:r>
            <a:endParaRPr lang="es-ES" sz="3200" b="1" dirty="0">
              <a:solidFill>
                <a:srgbClr val="006664"/>
              </a:solidFill>
              <a:latin typeface="+mn-lt"/>
            </a:endParaRPr>
          </a:p>
          <a:p>
            <a:pPr algn="ctr" eaLnBrk="1" hangingPunct="1">
              <a:defRPr/>
            </a:pPr>
            <a:r>
              <a:rPr lang="es-ES" sz="2000" b="1" dirty="0">
                <a:solidFill>
                  <a:srgbClr val="006664"/>
                </a:solidFill>
                <a:latin typeface="+mn-lt"/>
              </a:rPr>
              <a:t> </a:t>
            </a:r>
            <a:r>
              <a:rPr lang="es-ES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acciones de difusión</a:t>
            </a:r>
          </a:p>
        </p:txBody>
      </p:sp>
      <p:sp>
        <p:nvSpPr>
          <p:cNvPr id="14" name="13 Rectángulo"/>
          <p:cNvSpPr/>
          <p:nvPr/>
        </p:nvSpPr>
        <p:spPr>
          <a:xfrm>
            <a:off x="7452618" y="3356992"/>
            <a:ext cx="1439862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s-ES" sz="3600" b="1" dirty="0">
                <a:solidFill>
                  <a:srgbClr val="006664"/>
                </a:solidFill>
                <a:latin typeface="+mn-lt"/>
              </a:rPr>
              <a:t>22</a:t>
            </a:r>
            <a:endParaRPr lang="es-ES" sz="36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</a:endParaRPr>
          </a:p>
          <a:p>
            <a:pPr algn="ctr" eaLnBrk="1" hangingPunct="1">
              <a:defRPr/>
            </a:pPr>
            <a:r>
              <a:rPr lang="es-ES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acciones de impacto </a:t>
            </a:r>
          </a:p>
        </p:txBody>
      </p:sp>
      <p:sp>
        <p:nvSpPr>
          <p:cNvPr id="15" name="14 CuadroTexto"/>
          <p:cNvSpPr txBox="1"/>
          <p:nvPr/>
        </p:nvSpPr>
        <p:spPr>
          <a:xfrm>
            <a:off x="5724500" y="970078"/>
            <a:ext cx="187146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ES" sz="4000" b="1" dirty="0">
                <a:solidFill>
                  <a:srgbClr val="006664"/>
                </a:solidFill>
                <a:latin typeface="+mn-lt"/>
              </a:rPr>
              <a:t>39.543</a:t>
            </a:r>
            <a:endParaRPr lang="es-ES" sz="2800" b="1" dirty="0">
              <a:solidFill>
                <a:srgbClr val="006664"/>
              </a:solidFill>
              <a:latin typeface="+mn-lt"/>
            </a:endParaRPr>
          </a:p>
          <a:p>
            <a:pPr algn="ctr" eaLnBrk="1" hangingPunct="1">
              <a:defRPr/>
            </a:pPr>
            <a:r>
              <a:rPr lang="es-E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participantes</a:t>
            </a:r>
          </a:p>
        </p:txBody>
      </p:sp>
      <p:sp>
        <p:nvSpPr>
          <p:cNvPr id="16" name="15 Rectángulo"/>
          <p:cNvSpPr/>
          <p:nvPr/>
        </p:nvSpPr>
        <p:spPr>
          <a:xfrm>
            <a:off x="395536" y="332656"/>
            <a:ext cx="388843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Arial" pitchFamily="34" charset="0"/>
              </a:rPr>
              <a:t>Planes de </a:t>
            </a:r>
            <a:r>
              <a:rPr lang="es-ES" sz="3200" b="1" dirty="0">
                <a:solidFill>
                  <a:srgbClr val="08AC91"/>
                </a:solidFill>
                <a:latin typeface="+mj-lt"/>
                <a:cs typeface="Arial" pitchFamily="34" charset="0"/>
              </a:rPr>
              <a:t>actuación local para emprender </a:t>
            </a:r>
          </a:p>
        </p:txBody>
      </p:sp>
      <p:sp>
        <p:nvSpPr>
          <p:cNvPr id="17" name="16 CuadroTexto"/>
          <p:cNvSpPr txBox="1"/>
          <p:nvPr/>
        </p:nvSpPr>
        <p:spPr>
          <a:xfrm>
            <a:off x="467544" y="6309320"/>
            <a:ext cx="18722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ANDALUCÍA</a:t>
            </a:r>
            <a:r>
              <a:rPr lang="es-ES" sz="1200" b="1" dirty="0">
                <a:solidFill>
                  <a:schemeClr val="bg1"/>
                </a:solidFill>
                <a:latin typeface="+mn-lt"/>
              </a:rPr>
              <a:t>  </a:t>
            </a:r>
            <a:r>
              <a:rPr lang="es-ES" sz="1200" b="1" dirty="0">
                <a:solidFill>
                  <a:srgbClr val="08A88D"/>
                </a:solidFill>
                <a:latin typeface="+mn-lt"/>
              </a:rPr>
              <a:t>EMPRENDE</a:t>
            </a:r>
          </a:p>
        </p:txBody>
      </p:sp>
      <p:cxnSp>
        <p:nvCxnSpPr>
          <p:cNvPr id="18" name="17 Conector recto"/>
          <p:cNvCxnSpPr>
            <a:stCxn id="17" idx="3"/>
          </p:cNvCxnSpPr>
          <p:nvPr/>
        </p:nvCxnSpPr>
        <p:spPr>
          <a:xfrm>
            <a:off x="2339752" y="6447820"/>
            <a:ext cx="6048672" cy="5516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18 CuadroTexto"/>
          <p:cNvSpPr txBox="1"/>
          <p:nvPr/>
        </p:nvSpPr>
        <p:spPr>
          <a:xfrm>
            <a:off x="8532440" y="6289575"/>
            <a:ext cx="4320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26</a:t>
            </a:r>
          </a:p>
        </p:txBody>
      </p:sp>
    </p:spTree>
  </p:cSld>
  <p:clrMapOvr>
    <a:masterClrMapping/>
  </p:clrMapOvr>
  <p:transition spd="slow" advClick="0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14 Imagen" descr="Velez interior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0" y="-1"/>
            <a:ext cx="9144000" cy="6858001"/>
          </a:xfrm>
          <a:prstGeom prst="rect">
            <a:avLst/>
          </a:prstGeom>
        </p:spPr>
      </p:pic>
      <p:sp>
        <p:nvSpPr>
          <p:cNvPr id="7" name="6 Rectángulo"/>
          <p:cNvSpPr/>
          <p:nvPr/>
        </p:nvSpPr>
        <p:spPr>
          <a:xfrm>
            <a:off x="-36512" y="4697760"/>
            <a:ext cx="9180512" cy="2160240"/>
          </a:xfrm>
          <a:prstGeom prst="rect">
            <a:avLst/>
          </a:prstGeom>
          <a:solidFill>
            <a:srgbClr val="08A88D">
              <a:alpha val="69000"/>
            </a:srgbClr>
          </a:solidFill>
          <a:ln>
            <a:solidFill>
              <a:srgbClr val="08AC91">
                <a:alpha val="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s-ES"/>
          </a:p>
        </p:txBody>
      </p:sp>
      <p:sp>
        <p:nvSpPr>
          <p:cNvPr id="6" name="5 CuadroTexto"/>
          <p:cNvSpPr txBox="1"/>
          <p:nvPr/>
        </p:nvSpPr>
        <p:spPr>
          <a:xfrm>
            <a:off x="2195736" y="5057889"/>
            <a:ext cx="694826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s-ES" sz="4000" b="1" dirty="0">
                <a:solidFill>
                  <a:schemeClr val="bg1"/>
                </a:solidFill>
                <a:latin typeface="+mj-lt"/>
              </a:rPr>
              <a:t>SERVICIOS A PERSONAS EMPRENDEDORAS Y EMPRESAS</a:t>
            </a:r>
            <a:endParaRPr lang="es-ES" sz="4400" b="1" dirty="0">
              <a:solidFill>
                <a:schemeClr val="bg1"/>
              </a:solidFill>
              <a:latin typeface="+mj-lt"/>
            </a:endParaRPr>
          </a:p>
        </p:txBody>
      </p:sp>
    </p:spTree>
  </p:cSld>
  <p:clrMapOvr>
    <a:masterClrMapping/>
  </p:clrMapOvr>
  <p:transition spd="slow" advClick="0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/>
          </p:cNvSpPr>
          <p:nvPr/>
        </p:nvSpPr>
        <p:spPr>
          <a:xfrm>
            <a:off x="1547813" y="260350"/>
            <a:ext cx="5976937" cy="936625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endParaRPr lang="es-ES" sz="2400" b="1" dirty="0">
              <a:solidFill>
                <a:schemeClr val="bg1">
                  <a:lumMod val="65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6" name="23 CuadroTexto"/>
          <p:cNvSpPr txBox="1"/>
          <p:nvPr/>
        </p:nvSpPr>
        <p:spPr>
          <a:xfrm>
            <a:off x="611560" y="3861048"/>
            <a:ext cx="2520280" cy="2246769"/>
          </a:xfrm>
          <a:prstGeom prst="rect">
            <a:avLst/>
          </a:prstGeom>
          <a:noFill/>
          <a:ln w="25400">
            <a:solidFill>
              <a:srgbClr val="08AC9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endParaRPr lang="es-ES" sz="2000" b="1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</a:endParaRPr>
          </a:p>
          <a:p>
            <a:pPr algn="ctr" eaLnBrk="1" hangingPunct="1">
              <a:defRPr/>
            </a:pPr>
            <a:r>
              <a:rPr lang="es-E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Información </a:t>
            </a:r>
          </a:p>
          <a:p>
            <a:pPr algn="ctr" eaLnBrk="1" hangingPunct="1">
              <a:defRPr/>
            </a:pPr>
            <a:r>
              <a:rPr lang="es-E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y asistencia a</a:t>
            </a:r>
          </a:p>
          <a:p>
            <a:pPr algn="ctr" eaLnBrk="1" hangingPunct="1">
              <a:defRPr/>
            </a:pPr>
            <a:r>
              <a:rPr lang="es-ES" sz="3200" b="1" dirty="0">
                <a:solidFill>
                  <a:srgbClr val="08AC91"/>
                </a:solidFill>
                <a:latin typeface="+mn-lt"/>
              </a:rPr>
              <a:t>19.405</a:t>
            </a:r>
            <a:endParaRPr lang="es-ES" sz="3200" dirty="0">
              <a:solidFill>
                <a:srgbClr val="08AC91"/>
              </a:solidFill>
              <a:latin typeface="+mn-lt"/>
            </a:endParaRPr>
          </a:p>
          <a:p>
            <a:pPr algn="ctr" eaLnBrk="1" hangingPunct="1">
              <a:defRPr/>
            </a:pPr>
            <a:r>
              <a:rPr lang="es-E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personas usuarias</a:t>
            </a:r>
          </a:p>
          <a:p>
            <a:pPr algn="ctr" eaLnBrk="1" hangingPunct="1">
              <a:defRPr/>
            </a:pPr>
            <a:endParaRPr lang="es-ES" sz="2400" b="1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</a:endParaRPr>
          </a:p>
        </p:txBody>
      </p:sp>
      <p:sp>
        <p:nvSpPr>
          <p:cNvPr id="33" name="24 CuadroTexto"/>
          <p:cNvSpPr txBox="1"/>
          <p:nvPr/>
        </p:nvSpPr>
        <p:spPr>
          <a:xfrm>
            <a:off x="3347864" y="1531818"/>
            <a:ext cx="2376264" cy="2185214"/>
          </a:xfrm>
          <a:prstGeom prst="rect">
            <a:avLst/>
          </a:prstGeom>
          <a:noFill/>
          <a:ln w="25400">
            <a:solidFill>
              <a:schemeClr val="bg1">
                <a:lumMod val="50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endParaRPr lang="es-ES" sz="3200" b="1" dirty="0">
              <a:solidFill>
                <a:srgbClr val="08AC91"/>
              </a:solidFill>
              <a:latin typeface="+mn-lt"/>
            </a:endParaRPr>
          </a:p>
          <a:p>
            <a:pPr algn="ctr" eaLnBrk="1" hangingPunct="1">
              <a:defRPr/>
            </a:pPr>
            <a:r>
              <a:rPr lang="es-ES" sz="3200" b="1" dirty="0">
                <a:solidFill>
                  <a:srgbClr val="08AC91"/>
                </a:solidFill>
                <a:latin typeface="+mn-lt"/>
              </a:rPr>
              <a:t>9.517</a:t>
            </a:r>
          </a:p>
          <a:p>
            <a:pPr algn="ctr" eaLnBrk="1" hangingPunct="1">
              <a:defRPr/>
            </a:pPr>
            <a:r>
              <a:rPr lang="es-E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iniciativas emprendedoras</a:t>
            </a:r>
          </a:p>
          <a:p>
            <a:pPr algn="ctr" eaLnBrk="1" hangingPunct="1">
              <a:defRPr/>
            </a:pPr>
            <a:endParaRPr lang="es-ES" sz="2400" b="1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</a:endParaRPr>
          </a:p>
        </p:txBody>
      </p:sp>
      <p:sp>
        <p:nvSpPr>
          <p:cNvPr id="35" name="34 CuadroTexto"/>
          <p:cNvSpPr txBox="1"/>
          <p:nvPr/>
        </p:nvSpPr>
        <p:spPr>
          <a:xfrm>
            <a:off x="467544" y="6309320"/>
            <a:ext cx="18722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ANDALUCÍA</a:t>
            </a:r>
            <a:r>
              <a:rPr lang="es-ES" sz="1200" b="1" dirty="0">
                <a:solidFill>
                  <a:schemeClr val="bg1"/>
                </a:solidFill>
                <a:latin typeface="+mn-lt"/>
              </a:rPr>
              <a:t>  </a:t>
            </a:r>
            <a:r>
              <a:rPr lang="es-ES" sz="1200" b="1" dirty="0">
                <a:solidFill>
                  <a:srgbClr val="08A88D"/>
                </a:solidFill>
                <a:latin typeface="+mn-lt"/>
              </a:rPr>
              <a:t>EMPRENDE</a:t>
            </a:r>
          </a:p>
        </p:txBody>
      </p:sp>
      <p:cxnSp>
        <p:nvCxnSpPr>
          <p:cNvPr id="36" name="35 Conector recto"/>
          <p:cNvCxnSpPr>
            <a:stCxn id="35" idx="3"/>
          </p:cNvCxnSpPr>
          <p:nvPr/>
        </p:nvCxnSpPr>
        <p:spPr>
          <a:xfrm>
            <a:off x="2339752" y="6447820"/>
            <a:ext cx="6048672" cy="5516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36 CuadroTexto"/>
          <p:cNvSpPr txBox="1"/>
          <p:nvPr/>
        </p:nvSpPr>
        <p:spPr>
          <a:xfrm>
            <a:off x="8532440" y="6289575"/>
            <a:ext cx="4320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28</a:t>
            </a:r>
          </a:p>
        </p:txBody>
      </p:sp>
      <p:sp>
        <p:nvSpPr>
          <p:cNvPr id="41" name="14 Rectángulo"/>
          <p:cNvSpPr/>
          <p:nvPr/>
        </p:nvSpPr>
        <p:spPr>
          <a:xfrm>
            <a:off x="971600" y="56679"/>
            <a:ext cx="73448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3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Arial" pitchFamily="34" charset="0"/>
              </a:rPr>
              <a:t>Servicios a </a:t>
            </a:r>
            <a:r>
              <a:rPr lang="es-ES" sz="3600" b="1" dirty="0">
                <a:solidFill>
                  <a:srgbClr val="08A88D"/>
                </a:solidFill>
                <a:latin typeface="+mj-lt"/>
                <a:cs typeface="Arial" pitchFamily="34" charset="0"/>
              </a:rPr>
              <a:t>personas emprendedoras</a:t>
            </a:r>
            <a:endParaRPr lang="es-ES" sz="2800" b="1" dirty="0">
              <a:solidFill>
                <a:srgbClr val="08A88D"/>
              </a:solidFill>
              <a:latin typeface="+mj-lt"/>
              <a:cs typeface="Arial" pitchFamily="34" charset="0"/>
            </a:endParaRPr>
          </a:p>
        </p:txBody>
      </p:sp>
      <p:pic>
        <p:nvPicPr>
          <p:cNvPr id="1026" name="Picture 2" descr="I:\INFORMES\INFORMES DE GESTIÓN\2017\Junio 2017\Imágenes\atención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347864" y="3861048"/>
            <a:ext cx="2369295" cy="2232248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027" name="Picture 3" descr="I:\INFORMES\INFORMES DE GESTIÓN\2017\Junio 2017\Imágenes\atencion 1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611560" y="1494084"/>
            <a:ext cx="2520280" cy="2244625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17" name="30 CuadroTexto">
            <a:extLst>
              <a:ext uri="{FF2B5EF4-FFF2-40B4-BE49-F238E27FC236}">
                <a16:creationId xmlns="" xmlns:a16="http://schemas.microsoft.com/office/drawing/2014/main" id="{A630BD93-B048-418D-A3DA-980B3CE555B1}"/>
              </a:ext>
            </a:extLst>
          </p:cNvPr>
          <p:cNvSpPr txBox="1"/>
          <p:nvPr/>
        </p:nvSpPr>
        <p:spPr>
          <a:xfrm>
            <a:off x="5796136" y="1966841"/>
            <a:ext cx="3060476" cy="36317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44500" indent="-444500" eaLnBrk="1" hangingPunct="1">
              <a:buFont typeface="Wingdings" pitchFamily="2" charset="2"/>
              <a:buChar char="ü"/>
              <a:tabLst>
                <a:tab pos="444500" algn="l"/>
              </a:tabLst>
              <a:defRPr/>
            </a:pPr>
            <a:r>
              <a:rPr lang="es-ES" sz="2800" b="1" dirty="0">
                <a:solidFill>
                  <a:srgbClr val="08AC91"/>
                </a:solidFill>
                <a:latin typeface="+mn-lt"/>
              </a:rPr>
              <a:t>263 </a:t>
            </a:r>
            <a:r>
              <a:rPr lang="es-ES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centros PAE</a:t>
            </a:r>
          </a:p>
          <a:p>
            <a:pPr eaLnBrk="1" hangingPunct="1">
              <a:tabLst>
                <a:tab pos="444500" algn="l"/>
              </a:tabLst>
              <a:defRPr/>
            </a:pPr>
            <a:r>
              <a:rPr lang="es-ES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               </a:t>
            </a:r>
          </a:p>
          <a:p>
            <a:pPr marL="444500" indent="-444500" eaLnBrk="1" hangingPunct="1">
              <a:buFont typeface="Wingdings" pitchFamily="2" charset="2"/>
              <a:buChar char="ü"/>
              <a:tabLst>
                <a:tab pos="444500" algn="l"/>
              </a:tabLst>
              <a:defRPr/>
            </a:pPr>
            <a:r>
              <a:rPr lang="es-ES" sz="2800" b="1" dirty="0">
                <a:solidFill>
                  <a:srgbClr val="08AC91"/>
                </a:solidFill>
                <a:latin typeface="+mn-lt"/>
              </a:rPr>
              <a:t>4.801</a:t>
            </a:r>
            <a:r>
              <a:rPr lang="es-ES" sz="2800" dirty="0">
                <a:solidFill>
                  <a:srgbClr val="259F9C"/>
                </a:solidFill>
                <a:latin typeface="+mn-lt"/>
              </a:rPr>
              <a:t> </a:t>
            </a:r>
            <a:r>
              <a:rPr lang="es-ES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empresas </a:t>
            </a:r>
          </a:p>
          <a:p>
            <a:pPr marL="444500" indent="-444500" eaLnBrk="1" hangingPunct="1">
              <a:tabLst>
                <a:tab pos="444500" algn="l"/>
              </a:tabLst>
              <a:defRPr/>
            </a:pPr>
            <a:r>
              <a:rPr lang="es-ES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	on-line</a:t>
            </a:r>
          </a:p>
          <a:p>
            <a:pPr eaLnBrk="1" hangingPunct="1">
              <a:defRPr/>
            </a:pPr>
            <a:endParaRPr lang="es-ES" sz="3600" b="1" dirty="0">
              <a:solidFill>
                <a:srgbClr val="33CFCB"/>
              </a:solidFill>
              <a:latin typeface="+mn-lt"/>
            </a:endParaRPr>
          </a:p>
          <a:p>
            <a:pPr algn="ctr" eaLnBrk="1" hangingPunct="1">
              <a:defRPr/>
            </a:pPr>
            <a:r>
              <a:rPr lang="es-ES" sz="5400" b="1" dirty="0">
                <a:solidFill>
                  <a:srgbClr val="08AC91"/>
                </a:solidFill>
                <a:latin typeface="+mn-lt"/>
              </a:rPr>
              <a:t>54,60%</a:t>
            </a:r>
            <a:r>
              <a:rPr lang="es-ES" sz="5400" b="1" dirty="0">
                <a:solidFill>
                  <a:srgbClr val="33CFCB"/>
                </a:solidFill>
                <a:latin typeface="+mn-lt"/>
              </a:rPr>
              <a:t> </a:t>
            </a:r>
          </a:p>
          <a:p>
            <a:pPr algn="ctr" eaLnBrk="1" hangingPunct="1">
              <a:defRPr/>
            </a:pPr>
            <a:r>
              <a:rPr lang="es-ES" sz="2800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de las creadas</a:t>
            </a:r>
            <a:endParaRPr lang="es-ES" sz="2800" dirty="0">
              <a:solidFill>
                <a:srgbClr val="33CFCB"/>
              </a:solidFill>
              <a:latin typeface="+mn-lt"/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467544" y="908720"/>
            <a:ext cx="70567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Arial" pitchFamily="34" charset="0"/>
              </a:rPr>
              <a:t>Información y</a:t>
            </a:r>
            <a:r>
              <a:rPr lang="es-ES" sz="2800" b="1" dirty="0">
                <a:solidFill>
                  <a:srgbClr val="08A88D"/>
                </a:solidFill>
                <a:latin typeface="+mj-lt"/>
                <a:cs typeface="Arial" pitchFamily="34" charset="0"/>
              </a:rPr>
              <a:t> asistencia técnica especializada</a:t>
            </a:r>
            <a:endParaRPr lang="es-ES" sz="2000" b="1" dirty="0">
              <a:solidFill>
                <a:srgbClr val="08A88D"/>
              </a:solidFill>
              <a:latin typeface="+mj-lt"/>
              <a:cs typeface="Arial" pitchFamily="34" charset="0"/>
            </a:endParaRPr>
          </a:p>
        </p:txBody>
      </p:sp>
    </p:spTree>
    <p:custDataLst>
      <p:tags r:id="rId1"/>
    </p:custDataLst>
  </p:cSld>
  <p:clrMapOvr>
    <a:masterClrMapping/>
  </p:clrMapOvr>
  <p:transition spd="slow" advClick="0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23 CuadroTexto"/>
          <p:cNvSpPr txBox="1"/>
          <p:nvPr/>
        </p:nvSpPr>
        <p:spPr>
          <a:xfrm>
            <a:off x="3023070" y="1246261"/>
            <a:ext cx="543736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eaLnBrk="1" hangingPunct="1">
              <a:defRPr/>
            </a:pPr>
            <a:r>
              <a:rPr lang="es-ES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Tutorización</a:t>
            </a:r>
            <a:r>
              <a:rPr lang="es-ES" sz="3200" b="1" dirty="0">
                <a:solidFill>
                  <a:srgbClr val="08AC91"/>
                </a:solidFill>
                <a:latin typeface="+mj-lt"/>
              </a:rPr>
              <a:t> </a:t>
            </a:r>
            <a:r>
              <a:rPr lang="es-ES" sz="3200" dirty="0">
                <a:solidFill>
                  <a:srgbClr val="08AC91"/>
                </a:solidFill>
                <a:latin typeface="+mj-lt"/>
              </a:rPr>
              <a:t>y</a:t>
            </a:r>
            <a:r>
              <a:rPr lang="es-ES" sz="3200" b="1" dirty="0">
                <a:solidFill>
                  <a:srgbClr val="08AC91"/>
                </a:solidFill>
                <a:latin typeface="+mj-lt"/>
              </a:rPr>
              <a:t> alojamiento</a:t>
            </a:r>
          </a:p>
        </p:txBody>
      </p:sp>
      <p:sp>
        <p:nvSpPr>
          <p:cNvPr id="25" name="24 CuadroTexto"/>
          <p:cNvSpPr txBox="1"/>
          <p:nvPr/>
        </p:nvSpPr>
        <p:spPr>
          <a:xfrm>
            <a:off x="1227099" y="4204689"/>
            <a:ext cx="3905496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eaLnBrk="1" hangingPunct="1">
              <a:buFont typeface="Wingdings" pitchFamily="2" charset="2"/>
              <a:buChar char="ü"/>
              <a:defRPr/>
            </a:pPr>
            <a:r>
              <a:rPr lang="es-ES" sz="2400" b="1" dirty="0">
                <a:solidFill>
                  <a:srgbClr val="08AC91"/>
                </a:solidFill>
                <a:latin typeface="+mn-lt"/>
              </a:rPr>
              <a:t>1.118</a:t>
            </a:r>
            <a:r>
              <a:rPr lang="es-E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 </a:t>
            </a:r>
            <a:r>
              <a:rPr lang="es-E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proyectos </a:t>
            </a:r>
            <a:r>
              <a:rPr lang="es-ES" sz="2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tutorizados</a:t>
            </a:r>
            <a:endParaRPr lang="es-ES" sz="24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</a:endParaRPr>
          </a:p>
          <a:p>
            <a:pPr algn="r" eaLnBrk="1" hangingPunct="1">
              <a:buFont typeface="Wingdings" pitchFamily="2" charset="2"/>
              <a:buChar char="ü"/>
              <a:defRPr/>
            </a:pPr>
            <a:r>
              <a:rPr lang="es-ES" sz="2400" b="1" dirty="0">
                <a:solidFill>
                  <a:srgbClr val="08AC91"/>
                </a:solidFill>
                <a:latin typeface="+mn-lt"/>
              </a:rPr>
              <a:t>609 </a:t>
            </a:r>
            <a:r>
              <a:rPr lang="es-E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proyectos incubados</a:t>
            </a:r>
          </a:p>
          <a:p>
            <a:pPr algn="r" eaLnBrk="1" hangingPunct="1">
              <a:defRPr/>
            </a:pPr>
            <a:endParaRPr lang="es-ES" b="1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</a:endParaRPr>
          </a:p>
          <a:p>
            <a:pPr algn="r" eaLnBrk="1" hangingPunct="1">
              <a:defRPr/>
            </a:pPr>
            <a:r>
              <a:rPr lang="es-ES" sz="3600" b="1" dirty="0">
                <a:solidFill>
                  <a:srgbClr val="08AC91"/>
                </a:solidFill>
                <a:latin typeface="+mn-lt"/>
              </a:rPr>
              <a:t>75,6%</a:t>
            </a:r>
            <a:r>
              <a:rPr lang="es-ES" sz="3200" b="1" dirty="0">
                <a:solidFill>
                  <a:srgbClr val="2DC1BD"/>
                </a:solidFill>
                <a:latin typeface="+mn-lt"/>
              </a:rPr>
              <a:t> </a:t>
            </a:r>
            <a:r>
              <a:rPr lang="es-ES" sz="3200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ocupación </a:t>
            </a:r>
            <a:r>
              <a:rPr lang="es-ES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            </a:t>
            </a:r>
          </a:p>
          <a:p>
            <a:pPr eaLnBrk="1" hangingPunct="1">
              <a:defRPr/>
            </a:pPr>
            <a:endParaRPr lang="es-ES" dirty="0">
              <a:latin typeface="+mn-lt"/>
            </a:endParaRPr>
          </a:p>
        </p:txBody>
      </p:sp>
      <p:sp>
        <p:nvSpPr>
          <p:cNvPr id="52" name="51 Proceso alternativo"/>
          <p:cNvSpPr/>
          <p:nvPr/>
        </p:nvSpPr>
        <p:spPr>
          <a:xfrm>
            <a:off x="251520" y="3348434"/>
            <a:ext cx="8640960" cy="288032"/>
          </a:xfrm>
          <a:prstGeom prst="flowChartAlternateProcess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53" name="52 Conector recto"/>
          <p:cNvCxnSpPr/>
          <p:nvPr/>
        </p:nvCxnSpPr>
        <p:spPr>
          <a:xfrm>
            <a:off x="6300192" y="3564458"/>
            <a:ext cx="0" cy="1296144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4" name="53 Grupo"/>
          <p:cNvGrpSpPr/>
          <p:nvPr/>
        </p:nvGrpSpPr>
        <p:grpSpPr>
          <a:xfrm>
            <a:off x="4283968" y="2124298"/>
            <a:ext cx="144016" cy="1440160"/>
            <a:chOff x="4067944" y="1844824"/>
            <a:chExt cx="144016" cy="1440160"/>
          </a:xfrm>
        </p:grpSpPr>
        <p:cxnSp>
          <p:nvCxnSpPr>
            <p:cNvPr id="55" name="54 Conector recto"/>
            <p:cNvCxnSpPr/>
            <p:nvPr/>
          </p:nvCxnSpPr>
          <p:spPr>
            <a:xfrm>
              <a:off x="4139952" y="1844824"/>
              <a:ext cx="0" cy="1368152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55 Elipse"/>
            <p:cNvSpPr/>
            <p:nvPr/>
          </p:nvSpPr>
          <p:spPr>
            <a:xfrm>
              <a:off x="4067944" y="3140968"/>
              <a:ext cx="144016" cy="144016"/>
            </a:xfrm>
            <a:prstGeom prst="ellipse">
              <a:avLst/>
            </a:prstGeom>
            <a:solidFill>
              <a:srgbClr val="0ADCB9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57" name="56 Elipse"/>
          <p:cNvSpPr/>
          <p:nvPr/>
        </p:nvSpPr>
        <p:spPr>
          <a:xfrm>
            <a:off x="6228184" y="3420442"/>
            <a:ext cx="144016" cy="144016"/>
          </a:xfrm>
          <a:prstGeom prst="ellipse">
            <a:avLst/>
          </a:prstGeom>
          <a:solidFill>
            <a:srgbClr val="0ADCB9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srgbClr val="08A88D"/>
              </a:solidFill>
            </a:endParaRPr>
          </a:p>
        </p:txBody>
      </p:sp>
      <p:cxnSp>
        <p:nvCxnSpPr>
          <p:cNvPr id="58" name="57 Conector recto"/>
          <p:cNvCxnSpPr>
            <a:cxnSpLocks/>
          </p:cNvCxnSpPr>
          <p:nvPr/>
        </p:nvCxnSpPr>
        <p:spPr>
          <a:xfrm>
            <a:off x="683568" y="3564458"/>
            <a:ext cx="0" cy="1296144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58 Elipse"/>
          <p:cNvSpPr/>
          <p:nvPr/>
        </p:nvSpPr>
        <p:spPr>
          <a:xfrm>
            <a:off x="611560" y="3420442"/>
            <a:ext cx="144016" cy="144016"/>
          </a:xfrm>
          <a:prstGeom prst="ellipse">
            <a:avLst/>
          </a:prstGeom>
          <a:solidFill>
            <a:srgbClr val="0ADCB9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srgbClr val="08A88D"/>
              </a:solidFill>
            </a:endParaRPr>
          </a:p>
        </p:txBody>
      </p:sp>
      <p:sp>
        <p:nvSpPr>
          <p:cNvPr id="62" name="61 Elipse"/>
          <p:cNvSpPr/>
          <p:nvPr/>
        </p:nvSpPr>
        <p:spPr>
          <a:xfrm>
            <a:off x="6228184" y="4860602"/>
            <a:ext cx="144016" cy="144016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srgbClr val="08A88D"/>
              </a:solidFill>
            </a:endParaRPr>
          </a:p>
        </p:txBody>
      </p:sp>
      <p:sp>
        <p:nvSpPr>
          <p:cNvPr id="63" name="62 Elipse"/>
          <p:cNvSpPr/>
          <p:nvPr/>
        </p:nvSpPr>
        <p:spPr>
          <a:xfrm>
            <a:off x="611560" y="4860602"/>
            <a:ext cx="144016" cy="144016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srgbClr val="08A88D"/>
              </a:solidFill>
            </a:endParaRPr>
          </a:p>
        </p:txBody>
      </p:sp>
      <p:sp>
        <p:nvSpPr>
          <p:cNvPr id="64" name="63 Elipse"/>
          <p:cNvSpPr/>
          <p:nvPr/>
        </p:nvSpPr>
        <p:spPr>
          <a:xfrm>
            <a:off x="4283968" y="1980282"/>
            <a:ext cx="144016" cy="144016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srgbClr val="08A88D"/>
              </a:solidFill>
            </a:endParaRPr>
          </a:p>
        </p:txBody>
      </p:sp>
      <p:pic>
        <p:nvPicPr>
          <p:cNvPr id="68" name="67 Imagen" descr="emprendedores alojados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5772134" y="3834488"/>
            <a:ext cx="2904322" cy="2178242"/>
          </a:xfrm>
          <a:prstGeom prst="rect">
            <a:avLst/>
          </a:prstGeom>
        </p:spPr>
      </p:pic>
      <p:sp>
        <p:nvSpPr>
          <p:cNvPr id="78" name="77 CuadroTexto"/>
          <p:cNvSpPr txBox="1"/>
          <p:nvPr/>
        </p:nvSpPr>
        <p:spPr>
          <a:xfrm>
            <a:off x="467544" y="6309320"/>
            <a:ext cx="18722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ANDALUCÍA</a:t>
            </a:r>
            <a:r>
              <a:rPr lang="es-ES" sz="1200" b="1" dirty="0">
                <a:solidFill>
                  <a:schemeClr val="bg1"/>
                </a:solidFill>
                <a:latin typeface="+mn-lt"/>
              </a:rPr>
              <a:t>  </a:t>
            </a:r>
            <a:r>
              <a:rPr lang="es-ES" sz="1200" b="1" dirty="0">
                <a:solidFill>
                  <a:srgbClr val="08A88D"/>
                </a:solidFill>
                <a:latin typeface="+mn-lt"/>
              </a:rPr>
              <a:t>EMPRENDE</a:t>
            </a:r>
          </a:p>
        </p:txBody>
      </p:sp>
      <p:cxnSp>
        <p:nvCxnSpPr>
          <p:cNvPr id="79" name="78 Conector recto"/>
          <p:cNvCxnSpPr>
            <a:stCxn id="78" idx="3"/>
          </p:cNvCxnSpPr>
          <p:nvPr/>
        </p:nvCxnSpPr>
        <p:spPr>
          <a:xfrm>
            <a:off x="2339752" y="6447820"/>
            <a:ext cx="6048672" cy="5516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79 CuadroTexto"/>
          <p:cNvSpPr txBox="1"/>
          <p:nvPr/>
        </p:nvSpPr>
        <p:spPr>
          <a:xfrm>
            <a:off x="8532440" y="6289575"/>
            <a:ext cx="4320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29</a:t>
            </a:r>
          </a:p>
        </p:txBody>
      </p:sp>
      <p:sp>
        <p:nvSpPr>
          <p:cNvPr id="81" name="14 Rectángulo"/>
          <p:cNvSpPr/>
          <p:nvPr/>
        </p:nvSpPr>
        <p:spPr>
          <a:xfrm>
            <a:off x="755576" y="56679"/>
            <a:ext cx="79928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3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Arial" pitchFamily="34" charset="0"/>
              </a:rPr>
              <a:t>Servicios a </a:t>
            </a:r>
            <a:r>
              <a:rPr lang="es-ES" sz="3600" b="1" dirty="0">
                <a:solidFill>
                  <a:srgbClr val="08A88D"/>
                </a:solidFill>
                <a:latin typeface="+mj-lt"/>
                <a:cs typeface="Arial" pitchFamily="34" charset="0"/>
              </a:rPr>
              <a:t>personas emprendedoras</a:t>
            </a:r>
            <a:endParaRPr lang="es-ES" sz="2800" b="1" dirty="0">
              <a:solidFill>
                <a:srgbClr val="08A88D"/>
              </a:solidFill>
              <a:latin typeface="+mj-lt"/>
              <a:cs typeface="Arial" pitchFamily="34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="" xmlns:a16="http://schemas.microsoft.com/office/drawing/2014/main" id="{A011D16A-688F-43A4-8AFE-CBA9AC598C4F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655" y="1196752"/>
            <a:ext cx="2592288" cy="2047243"/>
          </a:xfrm>
          <a:prstGeom prst="rect">
            <a:avLst/>
          </a:prstGeom>
        </p:spPr>
      </p:pic>
      <p:sp>
        <p:nvSpPr>
          <p:cNvPr id="38" name="24 CuadroTexto">
            <a:extLst>
              <a:ext uri="{FF2B5EF4-FFF2-40B4-BE49-F238E27FC236}">
                <a16:creationId xmlns="" xmlns:a16="http://schemas.microsoft.com/office/drawing/2014/main" id="{46D58417-0C6C-41B7-BA15-6CEA4D70BDF9}"/>
              </a:ext>
            </a:extLst>
          </p:cNvPr>
          <p:cNvSpPr txBox="1"/>
          <p:nvPr/>
        </p:nvSpPr>
        <p:spPr>
          <a:xfrm>
            <a:off x="4824028" y="1980282"/>
            <a:ext cx="3996122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34988" indent="-534988" eaLnBrk="1" hangingPunct="1">
              <a:buFont typeface="Wingdings" pitchFamily="2" charset="2"/>
              <a:buChar char="ü"/>
              <a:tabLst>
                <a:tab pos="534988" algn="l"/>
              </a:tabLst>
              <a:defRPr/>
            </a:pPr>
            <a:r>
              <a:rPr lang="es-ES" sz="3200" b="1" dirty="0">
                <a:solidFill>
                  <a:srgbClr val="08AC91"/>
                </a:solidFill>
                <a:latin typeface="+mn-lt"/>
              </a:rPr>
              <a:t>872</a:t>
            </a:r>
            <a:r>
              <a:rPr lang="es-ES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 </a:t>
            </a:r>
            <a:r>
              <a:rPr lang="es-ES" sz="2400" b="1" dirty="0">
                <a:solidFill>
                  <a:srgbClr val="08A88D"/>
                </a:solidFill>
                <a:latin typeface="+mn-lt"/>
              </a:rPr>
              <a:t>alojamientos</a:t>
            </a:r>
            <a:endParaRPr lang="es-ES" sz="3200" b="1" dirty="0">
              <a:solidFill>
                <a:srgbClr val="08A88D"/>
              </a:solidFill>
              <a:latin typeface="+mn-lt"/>
            </a:endParaRPr>
          </a:p>
          <a:p>
            <a:pPr marL="1254125" lvl="2" indent="-339725" eaLnBrk="1" hangingPunct="1">
              <a:buFont typeface="Wingdings" pitchFamily="2" charset="2"/>
              <a:buChar char="ü"/>
              <a:tabLst>
                <a:tab pos="534988" algn="l"/>
              </a:tabLst>
              <a:defRPr/>
            </a:pPr>
            <a:r>
              <a:rPr lang="es-E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295 naves y 577 oficinas</a:t>
            </a:r>
          </a:p>
          <a:p>
            <a:pPr eaLnBrk="1" hangingPunct="1">
              <a:defRPr/>
            </a:pPr>
            <a:endParaRPr lang="es-ES" b="1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</a:endParaRPr>
          </a:p>
          <a:p>
            <a:pPr eaLnBrk="1" hangingPunct="1">
              <a:defRPr/>
            </a:pPr>
            <a:endParaRPr lang="es-ES" dirty="0">
              <a:latin typeface="+mn-lt"/>
            </a:endParaRPr>
          </a:p>
        </p:txBody>
      </p:sp>
    </p:spTree>
    <p:custDataLst>
      <p:tags r:id="rId1"/>
    </p:custDataLst>
  </p:cSld>
  <p:clrMapOvr>
    <a:masterClrMapping/>
  </p:clrMapOvr>
  <p:transition spd="slow" advClick="0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34 Rectángulo"/>
          <p:cNvSpPr/>
          <p:nvPr/>
        </p:nvSpPr>
        <p:spPr>
          <a:xfrm>
            <a:off x="5687617" y="2934090"/>
            <a:ext cx="2988839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2425" indent="-352425" eaLnBrk="1" hangingPunct="1">
              <a:buFont typeface="Wingdings" pitchFamily="2" charset="2"/>
              <a:buChar char="ü"/>
              <a:tabLst>
                <a:tab pos="352425" algn="l"/>
              </a:tabLst>
              <a:defRPr/>
            </a:pPr>
            <a:r>
              <a:rPr lang="es-ES" sz="2800" b="1" dirty="0">
                <a:solidFill>
                  <a:srgbClr val="08AC91"/>
                </a:solidFill>
                <a:latin typeface="+mn-lt"/>
              </a:rPr>
              <a:t>8.745</a:t>
            </a:r>
            <a:r>
              <a:rPr lang="es-ES" sz="2800" b="1" dirty="0">
                <a:solidFill>
                  <a:srgbClr val="259F9C"/>
                </a:solidFill>
                <a:latin typeface="+mn-lt"/>
              </a:rPr>
              <a:t> </a:t>
            </a:r>
            <a:r>
              <a:rPr lang="es-ES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personas formadas</a:t>
            </a:r>
          </a:p>
          <a:p>
            <a:pPr marL="352425" indent="-352425" eaLnBrk="1" hangingPunct="1">
              <a:tabLst>
                <a:tab pos="352425" algn="l"/>
              </a:tabLst>
              <a:defRPr/>
            </a:pPr>
            <a:endParaRPr lang="es-ES" sz="28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</a:endParaRPr>
          </a:p>
          <a:p>
            <a:pPr marL="352425" indent="-352425" eaLnBrk="1" hangingPunct="1">
              <a:buFont typeface="Wingdings" pitchFamily="2" charset="2"/>
              <a:buChar char="ü"/>
              <a:tabLst>
                <a:tab pos="352425" algn="l"/>
              </a:tabLst>
              <a:defRPr/>
            </a:pPr>
            <a:r>
              <a:rPr lang="es-ES" sz="2800" b="1" dirty="0">
                <a:solidFill>
                  <a:srgbClr val="08AC91"/>
                </a:solidFill>
                <a:latin typeface="+mn-lt"/>
              </a:rPr>
              <a:t>1.157</a:t>
            </a:r>
            <a:r>
              <a:rPr lang="es-ES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 cursos de gestión</a:t>
            </a:r>
          </a:p>
        </p:txBody>
      </p:sp>
      <p:cxnSp>
        <p:nvCxnSpPr>
          <p:cNvPr id="53" name="52 Conector recto"/>
          <p:cNvCxnSpPr>
            <a:cxnSpLocks/>
          </p:cNvCxnSpPr>
          <p:nvPr/>
        </p:nvCxnSpPr>
        <p:spPr>
          <a:xfrm>
            <a:off x="8676456" y="2708920"/>
            <a:ext cx="0" cy="280831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4" name="53 Grupo"/>
          <p:cNvGrpSpPr/>
          <p:nvPr/>
        </p:nvGrpSpPr>
        <p:grpSpPr>
          <a:xfrm>
            <a:off x="4283968" y="2132856"/>
            <a:ext cx="144016" cy="1440160"/>
            <a:chOff x="4067944" y="1844824"/>
            <a:chExt cx="144016" cy="1440160"/>
          </a:xfrm>
        </p:grpSpPr>
        <p:cxnSp>
          <p:nvCxnSpPr>
            <p:cNvPr id="55" name="54 Conector recto"/>
            <p:cNvCxnSpPr/>
            <p:nvPr/>
          </p:nvCxnSpPr>
          <p:spPr>
            <a:xfrm>
              <a:off x="4139952" y="1844824"/>
              <a:ext cx="0" cy="1368152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55 Elipse"/>
            <p:cNvSpPr/>
            <p:nvPr/>
          </p:nvSpPr>
          <p:spPr>
            <a:xfrm>
              <a:off x="4067944" y="3140968"/>
              <a:ext cx="144016" cy="144016"/>
            </a:xfrm>
            <a:prstGeom prst="ellipse">
              <a:avLst/>
            </a:prstGeom>
            <a:solidFill>
              <a:srgbClr val="0ADCB9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57" name="56 Elipse"/>
          <p:cNvSpPr/>
          <p:nvPr/>
        </p:nvSpPr>
        <p:spPr>
          <a:xfrm>
            <a:off x="8604448" y="2564904"/>
            <a:ext cx="144016" cy="144016"/>
          </a:xfrm>
          <a:prstGeom prst="ellipse">
            <a:avLst/>
          </a:prstGeom>
          <a:solidFill>
            <a:srgbClr val="0ADCB9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srgbClr val="08A88D"/>
              </a:solidFill>
            </a:endParaRPr>
          </a:p>
        </p:txBody>
      </p:sp>
      <p:cxnSp>
        <p:nvCxnSpPr>
          <p:cNvPr id="58" name="57 Conector recto"/>
          <p:cNvCxnSpPr>
            <a:cxnSpLocks/>
          </p:cNvCxnSpPr>
          <p:nvPr/>
        </p:nvCxnSpPr>
        <p:spPr>
          <a:xfrm>
            <a:off x="1331640" y="3573016"/>
            <a:ext cx="0" cy="1296144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58 Elipse"/>
          <p:cNvSpPr/>
          <p:nvPr/>
        </p:nvSpPr>
        <p:spPr>
          <a:xfrm>
            <a:off x="1259632" y="3429000"/>
            <a:ext cx="144016" cy="144016"/>
          </a:xfrm>
          <a:prstGeom prst="ellipse">
            <a:avLst/>
          </a:prstGeom>
          <a:solidFill>
            <a:srgbClr val="0ADCB9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srgbClr val="08A88D"/>
              </a:solidFill>
            </a:endParaRPr>
          </a:p>
        </p:txBody>
      </p:sp>
      <p:sp>
        <p:nvSpPr>
          <p:cNvPr id="62" name="61 Elipse"/>
          <p:cNvSpPr/>
          <p:nvPr/>
        </p:nvSpPr>
        <p:spPr>
          <a:xfrm>
            <a:off x="8604448" y="5517232"/>
            <a:ext cx="144016" cy="144016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srgbClr val="08A88D"/>
              </a:solidFill>
            </a:endParaRPr>
          </a:p>
        </p:txBody>
      </p:sp>
      <p:sp>
        <p:nvSpPr>
          <p:cNvPr id="63" name="62 Elipse"/>
          <p:cNvSpPr/>
          <p:nvPr/>
        </p:nvSpPr>
        <p:spPr>
          <a:xfrm>
            <a:off x="1259632" y="4869160"/>
            <a:ext cx="144016" cy="144016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srgbClr val="08A88D"/>
              </a:solidFill>
            </a:endParaRPr>
          </a:p>
        </p:txBody>
      </p:sp>
      <p:sp>
        <p:nvSpPr>
          <p:cNvPr id="64" name="63 Elipse"/>
          <p:cNvSpPr/>
          <p:nvPr/>
        </p:nvSpPr>
        <p:spPr>
          <a:xfrm>
            <a:off x="4283968" y="1988840"/>
            <a:ext cx="144016" cy="144016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srgbClr val="08A88D"/>
              </a:solidFill>
            </a:endParaRPr>
          </a:p>
        </p:txBody>
      </p:sp>
      <p:pic>
        <p:nvPicPr>
          <p:cNvPr id="69" name="68 Imagen" descr="Lanzadera AE Vicar Taller inteligencia emocional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0" y="1410268"/>
            <a:ext cx="5400000" cy="3893447"/>
          </a:xfrm>
          <a:prstGeom prst="rect">
            <a:avLst/>
          </a:prstGeom>
        </p:spPr>
      </p:pic>
      <p:sp>
        <p:nvSpPr>
          <p:cNvPr id="78" name="77 CuadroTexto"/>
          <p:cNvSpPr txBox="1"/>
          <p:nvPr/>
        </p:nvSpPr>
        <p:spPr>
          <a:xfrm>
            <a:off x="467544" y="6309320"/>
            <a:ext cx="18722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ANDALUCÍA</a:t>
            </a:r>
            <a:r>
              <a:rPr lang="es-ES" sz="1200" b="1" dirty="0">
                <a:solidFill>
                  <a:schemeClr val="bg1"/>
                </a:solidFill>
                <a:latin typeface="+mn-lt"/>
              </a:rPr>
              <a:t>  </a:t>
            </a:r>
            <a:r>
              <a:rPr lang="es-ES" sz="1200" b="1" dirty="0">
                <a:solidFill>
                  <a:srgbClr val="08A88D"/>
                </a:solidFill>
                <a:latin typeface="+mn-lt"/>
              </a:rPr>
              <a:t>EMPRENDE</a:t>
            </a:r>
          </a:p>
        </p:txBody>
      </p:sp>
      <p:cxnSp>
        <p:nvCxnSpPr>
          <p:cNvPr id="79" name="78 Conector recto"/>
          <p:cNvCxnSpPr>
            <a:stCxn id="78" idx="3"/>
          </p:cNvCxnSpPr>
          <p:nvPr/>
        </p:nvCxnSpPr>
        <p:spPr>
          <a:xfrm>
            <a:off x="2339752" y="6447820"/>
            <a:ext cx="6048672" cy="5516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79 CuadroTexto"/>
          <p:cNvSpPr txBox="1"/>
          <p:nvPr/>
        </p:nvSpPr>
        <p:spPr>
          <a:xfrm>
            <a:off x="8532440" y="6289575"/>
            <a:ext cx="4320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30</a:t>
            </a:r>
          </a:p>
        </p:txBody>
      </p:sp>
      <p:sp>
        <p:nvSpPr>
          <p:cNvPr id="32" name="23 CuadroTexto">
            <a:extLst>
              <a:ext uri="{FF2B5EF4-FFF2-40B4-BE49-F238E27FC236}">
                <a16:creationId xmlns="" xmlns:a16="http://schemas.microsoft.com/office/drawing/2014/main" id="{F994EC90-6CBA-4182-AF80-54BAF6AE778F}"/>
              </a:ext>
            </a:extLst>
          </p:cNvPr>
          <p:cNvSpPr txBox="1"/>
          <p:nvPr/>
        </p:nvSpPr>
        <p:spPr>
          <a:xfrm>
            <a:off x="5220072" y="1254819"/>
            <a:ext cx="295232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eaLnBrk="1" hangingPunct="1">
              <a:defRPr/>
            </a:pPr>
            <a:r>
              <a:rPr lang="es-ES" sz="3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Formación</a:t>
            </a:r>
            <a:r>
              <a:rPr lang="es-ES" sz="3600" b="1" dirty="0">
                <a:solidFill>
                  <a:srgbClr val="08AC91"/>
                </a:solidFill>
                <a:latin typeface="+mj-lt"/>
              </a:rPr>
              <a:t> </a:t>
            </a:r>
            <a:r>
              <a:rPr lang="es-ES" sz="3600" dirty="0">
                <a:solidFill>
                  <a:srgbClr val="08AC91"/>
                </a:solidFill>
                <a:latin typeface="+mj-lt"/>
              </a:rPr>
              <a:t>empresarial</a:t>
            </a:r>
            <a:endParaRPr lang="es-ES" sz="3600" b="1" dirty="0">
              <a:solidFill>
                <a:srgbClr val="08AC91"/>
              </a:solidFill>
              <a:latin typeface="+mj-lt"/>
            </a:endParaRPr>
          </a:p>
        </p:txBody>
      </p:sp>
      <p:sp>
        <p:nvSpPr>
          <p:cNvPr id="19" name="14 Rectángulo"/>
          <p:cNvSpPr/>
          <p:nvPr/>
        </p:nvSpPr>
        <p:spPr>
          <a:xfrm>
            <a:off x="755576" y="56679"/>
            <a:ext cx="79928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3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Arial" pitchFamily="34" charset="0"/>
              </a:rPr>
              <a:t>Servicios a </a:t>
            </a:r>
            <a:r>
              <a:rPr lang="es-ES" sz="3600" b="1" dirty="0">
                <a:solidFill>
                  <a:srgbClr val="08A88D"/>
                </a:solidFill>
                <a:latin typeface="+mj-lt"/>
                <a:cs typeface="Arial" pitchFamily="34" charset="0"/>
              </a:rPr>
              <a:t>personas emprendedoras</a:t>
            </a:r>
            <a:endParaRPr lang="es-ES" sz="2800" b="1" dirty="0">
              <a:solidFill>
                <a:srgbClr val="08A88D"/>
              </a:solidFill>
              <a:latin typeface="+mj-lt"/>
              <a:cs typeface="Arial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="" xmlns:p14="http://schemas.microsoft.com/office/powerpoint/2010/main" val="2941706447"/>
      </p:ext>
    </p:extLst>
  </p:cSld>
  <p:clrMapOvr>
    <a:masterClrMapping/>
  </p:clrMapOvr>
  <p:transition spd="slow" advClick="0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23 CuadroTexto"/>
          <p:cNvSpPr txBox="1"/>
          <p:nvPr/>
        </p:nvSpPr>
        <p:spPr>
          <a:xfrm>
            <a:off x="4614863" y="3193812"/>
            <a:ext cx="3995737" cy="584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s-ES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Herramientas de </a:t>
            </a:r>
            <a:r>
              <a:rPr lang="es-ES" sz="3200" b="1" dirty="0">
                <a:solidFill>
                  <a:srgbClr val="08AC91"/>
                </a:solidFill>
                <a:latin typeface="+mj-lt"/>
              </a:rPr>
              <a:t>gestión</a:t>
            </a:r>
            <a:endParaRPr lang="es-ES" sz="2800" b="1" dirty="0">
              <a:solidFill>
                <a:srgbClr val="08AC91"/>
              </a:solidFill>
              <a:latin typeface="+mj-lt"/>
            </a:endParaRPr>
          </a:p>
        </p:txBody>
      </p:sp>
      <p:sp>
        <p:nvSpPr>
          <p:cNvPr id="25" name="24 CuadroTexto"/>
          <p:cNvSpPr txBox="1"/>
          <p:nvPr/>
        </p:nvSpPr>
        <p:spPr>
          <a:xfrm>
            <a:off x="4713288" y="4006502"/>
            <a:ext cx="3636962" cy="769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buFont typeface="Wingdings" pitchFamily="2" charset="2"/>
              <a:buChar char="ü"/>
              <a:defRPr/>
            </a:pPr>
            <a:r>
              <a:rPr lang="es-ES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50 </a:t>
            </a:r>
            <a:r>
              <a:rPr lang="es-ES" sz="3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herramientas</a:t>
            </a:r>
          </a:p>
          <a:p>
            <a:pPr eaLnBrk="1" hangingPunct="1">
              <a:defRPr/>
            </a:pPr>
            <a:endParaRPr lang="es-ES" sz="1200" dirty="0">
              <a:latin typeface="+mn-lt"/>
            </a:endParaRPr>
          </a:p>
        </p:txBody>
      </p:sp>
      <p:sp>
        <p:nvSpPr>
          <p:cNvPr id="29" name="28 CuadroTexto"/>
          <p:cNvSpPr txBox="1"/>
          <p:nvPr/>
        </p:nvSpPr>
        <p:spPr>
          <a:xfrm>
            <a:off x="947266" y="1628775"/>
            <a:ext cx="5568950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s-E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Ayuda búsqueda </a:t>
            </a:r>
            <a:r>
              <a:rPr lang="es-ES" sz="3200" b="1" dirty="0">
                <a:solidFill>
                  <a:srgbClr val="08AC91"/>
                </a:solidFill>
                <a:latin typeface="+mj-lt"/>
              </a:rPr>
              <a:t>financiación </a:t>
            </a:r>
          </a:p>
        </p:txBody>
      </p:sp>
      <p:sp>
        <p:nvSpPr>
          <p:cNvPr id="35" name="34 Rectángulo"/>
          <p:cNvSpPr/>
          <p:nvPr/>
        </p:nvSpPr>
        <p:spPr>
          <a:xfrm>
            <a:off x="955203" y="2192338"/>
            <a:ext cx="4570413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buFont typeface="Wingdings" pitchFamily="2" charset="2"/>
              <a:buChar char="ü"/>
              <a:defRPr/>
            </a:pPr>
            <a:r>
              <a:rPr lang="es-ES" sz="2800" b="1" dirty="0">
                <a:solidFill>
                  <a:srgbClr val="08AC91"/>
                </a:solidFill>
                <a:latin typeface="+mn-lt"/>
              </a:rPr>
              <a:t>493</a:t>
            </a:r>
            <a:r>
              <a:rPr lang="es-ES" sz="2800" b="1" dirty="0">
                <a:solidFill>
                  <a:srgbClr val="259F9C"/>
                </a:solidFill>
                <a:latin typeface="+mn-lt"/>
              </a:rPr>
              <a:t> </a:t>
            </a:r>
            <a:r>
              <a:rPr lang="es-E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solicitudes tramitadas</a:t>
            </a:r>
          </a:p>
          <a:p>
            <a:pPr eaLnBrk="1" hangingPunct="1">
              <a:buFont typeface="Wingdings" pitchFamily="2" charset="2"/>
              <a:buChar char="ü"/>
              <a:defRPr/>
            </a:pPr>
            <a:r>
              <a:rPr lang="es-ES" sz="2800" b="1" dirty="0">
                <a:solidFill>
                  <a:srgbClr val="259F9C"/>
                </a:solidFill>
                <a:latin typeface="+mn-lt"/>
              </a:rPr>
              <a:t>9.7</a:t>
            </a:r>
            <a:r>
              <a:rPr lang="es-E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 M€</a:t>
            </a:r>
            <a:endParaRPr lang="es-ES" sz="14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</a:endParaRPr>
          </a:p>
        </p:txBody>
      </p:sp>
      <p:pic>
        <p:nvPicPr>
          <p:cNvPr id="28680" name="Imagen 9"/>
          <p:cNvPicPr>
            <a:picLocks noChangeAspect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702175" y="4731990"/>
            <a:ext cx="85725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81" name="Imagen 11"/>
          <p:cNvPicPr>
            <a:picLocks noChangeAspect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5746750" y="4731990"/>
            <a:ext cx="85725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82" name="Imagen 12"/>
          <p:cNvPicPr>
            <a:picLocks noChangeAspect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6845300" y="4731990"/>
            <a:ext cx="85725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83" name="Imagen 13"/>
          <p:cNvPicPr>
            <a:picLocks noChangeAspect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7861300" y="4731990"/>
            <a:ext cx="85725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24 CuadroTexto"/>
          <p:cNvSpPr txBox="1"/>
          <p:nvPr/>
        </p:nvSpPr>
        <p:spPr>
          <a:xfrm>
            <a:off x="4572000" y="5517232"/>
            <a:ext cx="1117600" cy="9239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s-E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Manual</a:t>
            </a:r>
          </a:p>
          <a:p>
            <a:pPr algn="ctr" eaLnBrk="1" hangingPunct="1">
              <a:defRPr/>
            </a:pPr>
            <a:r>
              <a:rPr lang="es-E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para </a:t>
            </a:r>
          </a:p>
          <a:p>
            <a:pPr algn="ctr" eaLnBrk="1" hangingPunct="1">
              <a:defRPr/>
            </a:pPr>
            <a:r>
              <a:rPr lang="es-E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Emprender</a:t>
            </a:r>
          </a:p>
          <a:p>
            <a:pPr eaLnBrk="1" hangingPunct="1">
              <a:defRPr/>
            </a:pPr>
            <a:endParaRPr lang="es-ES" sz="1200" dirty="0">
              <a:latin typeface="+mn-lt"/>
            </a:endParaRPr>
          </a:p>
        </p:txBody>
      </p:sp>
      <p:sp>
        <p:nvSpPr>
          <p:cNvPr id="30" name="24 CuadroTexto"/>
          <p:cNvSpPr txBox="1"/>
          <p:nvPr/>
        </p:nvSpPr>
        <p:spPr>
          <a:xfrm>
            <a:off x="5616575" y="5445224"/>
            <a:ext cx="1117600" cy="9239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s-E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Desarrollo Ideas Negocio</a:t>
            </a:r>
          </a:p>
          <a:p>
            <a:pPr eaLnBrk="1" hangingPunct="1">
              <a:defRPr/>
            </a:pPr>
            <a:endParaRPr lang="es-ES" sz="1200" dirty="0">
              <a:latin typeface="+mn-lt"/>
            </a:endParaRPr>
          </a:p>
        </p:txBody>
      </p:sp>
      <p:sp>
        <p:nvSpPr>
          <p:cNvPr id="32" name="24 CuadroTexto"/>
          <p:cNvSpPr txBox="1"/>
          <p:nvPr/>
        </p:nvSpPr>
        <p:spPr>
          <a:xfrm>
            <a:off x="6734175" y="5589240"/>
            <a:ext cx="1117600" cy="708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s-E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Estrategia Empresarial</a:t>
            </a:r>
            <a:endParaRPr lang="es-ES" sz="16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</a:endParaRPr>
          </a:p>
          <a:p>
            <a:pPr eaLnBrk="1" hangingPunct="1">
              <a:defRPr/>
            </a:pPr>
            <a:endParaRPr lang="es-ES" sz="1200" dirty="0">
              <a:latin typeface="+mn-lt"/>
            </a:endParaRPr>
          </a:p>
        </p:txBody>
      </p:sp>
      <p:sp>
        <p:nvSpPr>
          <p:cNvPr id="33" name="24 CuadroTexto"/>
          <p:cNvSpPr txBox="1"/>
          <p:nvPr/>
        </p:nvSpPr>
        <p:spPr>
          <a:xfrm>
            <a:off x="7731125" y="5589240"/>
            <a:ext cx="1119188" cy="708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s-E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Gestión Empresarial</a:t>
            </a:r>
            <a:endParaRPr lang="es-ES" sz="16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</a:endParaRPr>
          </a:p>
          <a:p>
            <a:pPr eaLnBrk="1" hangingPunct="1">
              <a:defRPr/>
            </a:pPr>
            <a:endParaRPr lang="es-ES" sz="1200" dirty="0">
              <a:latin typeface="+mn-lt"/>
            </a:endParaRPr>
          </a:p>
        </p:txBody>
      </p:sp>
      <p:pic>
        <p:nvPicPr>
          <p:cNvPr id="26" name="1 Imagen" descr="Fotolia_84462517_Subscription_Monthly_M.jpg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218030"/>
            <a:ext cx="3864080" cy="257525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" name="40 CuadroTexto"/>
          <p:cNvSpPr txBox="1"/>
          <p:nvPr/>
        </p:nvSpPr>
        <p:spPr>
          <a:xfrm>
            <a:off x="467544" y="6381328"/>
            <a:ext cx="18722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ANDALUCÍA</a:t>
            </a:r>
            <a:r>
              <a:rPr lang="es-ES" sz="1200" b="1" dirty="0">
                <a:solidFill>
                  <a:schemeClr val="bg1"/>
                </a:solidFill>
                <a:latin typeface="+mn-lt"/>
              </a:rPr>
              <a:t>  </a:t>
            </a:r>
            <a:r>
              <a:rPr lang="es-ES" sz="1200" b="1" dirty="0">
                <a:solidFill>
                  <a:srgbClr val="08A88D"/>
                </a:solidFill>
                <a:latin typeface="+mn-lt"/>
              </a:rPr>
              <a:t>EMPRENDE</a:t>
            </a:r>
          </a:p>
        </p:txBody>
      </p:sp>
      <p:cxnSp>
        <p:nvCxnSpPr>
          <p:cNvPr id="42" name="41 Conector recto"/>
          <p:cNvCxnSpPr>
            <a:stCxn id="41" idx="3"/>
          </p:cNvCxnSpPr>
          <p:nvPr/>
        </p:nvCxnSpPr>
        <p:spPr>
          <a:xfrm>
            <a:off x="2339752" y="6519828"/>
            <a:ext cx="6048672" cy="5516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42 CuadroTexto"/>
          <p:cNvSpPr txBox="1"/>
          <p:nvPr/>
        </p:nvSpPr>
        <p:spPr>
          <a:xfrm>
            <a:off x="8388424" y="6381328"/>
            <a:ext cx="4320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31</a:t>
            </a:r>
          </a:p>
        </p:txBody>
      </p:sp>
      <p:sp>
        <p:nvSpPr>
          <p:cNvPr id="19" name="14 Rectángulo"/>
          <p:cNvSpPr/>
          <p:nvPr/>
        </p:nvSpPr>
        <p:spPr>
          <a:xfrm>
            <a:off x="827584" y="404664"/>
            <a:ext cx="79928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3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Arial" pitchFamily="34" charset="0"/>
              </a:rPr>
              <a:t>Servicios a </a:t>
            </a:r>
            <a:r>
              <a:rPr lang="es-ES" sz="3600" b="1" dirty="0">
                <a:solidFill>
                  <a:srgbClr val="08A88D"/>
                </a:solidFill>
                <a:latin typeface="+mj-lt"/>
                <a:cs typeface="Arial" pitchFamily="34" charset="0"/>
              </a:rPr>
              <a:t>personas emprendedoras</a:t>
            </a:r>
            <a:endParaRPr lang="es-ES" sz="2800" b="1" dirty="0">
              <a:solidFill>
                <a:srgbClr val="08A88D"/>
              </a:solidFill>
              <a:latin typeface="+mj-lt"/>
              <a:cs typeface="Arial" pitchFamily="34" charset="0"/>
            </a:endParaRPr>
          </a:p>
        </p:txBody>
      </p:sp>
    </p:spTree>
    <p:custDataLst>
      <p:tags r:id="rId1"/>
    </p:custDataLst>
  </p:cSld>
  <p:clrMapOvr>
    <a:masterClrMapping/>
  </p:clrMapOvr>
  <p:transition spd="slow" advClick="0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4 Imagen" descr="ImagenCUbo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756592" y="0"/>
            <a:ext cx="990059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6 Rectángulo"/>
          <p:cNvSpPr/>
          <p:nvPr/>
        </p:nvSpPr>
        <p:spPr>
          <a:xfrm>
            <a:off x="-756592" y="4697760"/>
            <a:ext cx="9900592" cy="2160240"/>
          </a:xfrm>
          <a:prstGeom prst="rect">
            <a:avLst/>
          </a:prstGeom>
          <a:solidFill>
            <a:srgbClr val="08A88D">
              <a:alpha val="69000"/>
            </a:srgbClr>
          </a:solidFill>
          <a:ln>
            <a:solidFill>
              <a:srgbClr val="08AC91">
                <a:alpha val="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s-ES"/>
          </a:p>
        </p:txBody>
      </p:sp>
      <p:sp>
        <p:nvSpPr>
          <p:cNvPr id="6" name="5 CuadroTexto"/>
          <p:cNvSpPr txBox="1"/>
          <p:nvPr/>
        </p:nvSpPr>
        <p:spPr>
          <a:xfrm>
            <a:off x="3923928" y="4925268"/>
            <a:ext cx="5256585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s-ES" sz="2800" b="1" dirty="0">
                <a:solidFill>
                  <a:schemeClr val="bg1"/>
                </a:solidFill>
                <a:latin typeface="+mj-lt"/>
              </a:rPr>
              <a:t>PROGRAMAS ESPECÍFICOS DE FOMENTO, CREACIÓN Y CONSOLIDACIÓN EMPRESARIAL</a:t>
            </a:r>
            <a:endParaRPr lang="es-ES" sz="3200" b="1" dirty="0">
              <a:solidFill>
                <a:schemeClr val="bg1"/>
              </a:solidFill>
              <a:latin typeface="+mj-lt"/>
            </a:endParaRPr>
          </a:p>
        </p:txBody>
      </p:sp>
    </p:spTree>
  </p:cSld>
  <p:clrMapOvr>
    <a:masterClrMapping/>
  </p:clrMapOvr>
  <p:transition spd="slow" advClick="0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29 CuadroTexto"/>
          <p:cNvSpPr txBox="1"/>
          <p:nvPr/>
        </p:nvSpPr>
        <p:spPr>
          <a:xfrm>
            <a:off x="611560" y="3906922"/>
            <a:ext cx="1619672" cy="646331"/>
          </a:xfrm>
          <a:prstGeom prst="rect">
            <a:avLst/>
          </a:prstGeom>
          <a:noFill/>
          <a:ln cap="rnd">
            <a:solidFill>
              <a:schemeClr val="tx1">
                <a:lumMod val="50000"/>
                <a:lumOff val="50000"/>
                <a:alpha val="0"/>
              </a:schemeClr>
            </a:solidFill>
          </a:ln>
          <a:effectLst>
            <a:outerShdw blurRad="50800" dist="38100" dir="2700000" algn="tl" rotWithShape="0">
              <a:prstClr val="black">
                <a:alpha val="18000"/>
              </a:prstClr>
            </a:outerShdw>
          </a:effectLst>
        </p:spPr>
        <p:txBody>
          <a:bodyPr wrap="square">
            <a:spAutoFit/>
          </a:bodyPr>
          <a:lstStyle/>
          <a:p>
            <a:pPr eaLnBrk="1" hangingPunct="1">
              <a:defRPr/>
            </a:pPr>
            <a:endParaRPr lang="es-ES" b="1" dirty="0">
              <a:solidFill>
                <a:srgbClr val="006664"/>
              </a:solidFill>
              <a:latin typeface="+mn-lt"/>
            </a:endParaRPr>
          </a:p>
          <a:p>
            <a:pPr eaLnBrk="1" hangingPunct="1">
              <a:defRPr/>
            </a:pPr>
            <a:endParaRPr lang="es-ES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  <p:sp>
        <p:nvSpPr>
          <p:cNvPr id="25" name="24 CuadroTexto"/>
          <p:cNvSpPr txBox="1"/>
          <p:nvPr/>
        </p:nvSpPr>
        <p:spPr>
          <a:xfrm>
            <a:off x="467544" y="6381328"/>
            <a:ext cx="18722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ANDALUCÍA</a:t>
            </a:r>
            <a:r>
              <a:rPr lang="es-ES" sz="1200" b="1" dirty="0">
                <a:solidFill>
                  <a:schemeClr val="bg1"/>
                </a:solidFill>
                <a:latin typeface="+mn-lt"/>
              </a:rPr>
              <a:t>  </a:t>
            </a:r>
            <a:r>
              <a:rPr lang="es-ES" sz="1200" b="1" dirty="0">
                <a:solidFill>
                  <a:srgbClr val="08A88D"/>
                </a:solidFill>
                <a:latin typeface="+mn-lt"/>
              </a:rPr>
              <a:t>EMPRENDE</a:t>
            </a:r>
          </a:p>
        </p:txBody>
      </p:sp>
      <p:cxnSp>
        <p:nvCxnSpPr>
          <p:cNvPr id="26" name="25 Conector recto"/>
          <p:cNvCxnSpPr>
            <a:stCxn id="25" idx="3"/>
          </p:cNvCxnSpPr>
          <p:nvPr/>
        </p:nvCxnSpPr>
        <p:spPr>
          <a:xfrm>
            <a:off x="2339752" y="6519828"/>
            <a:ext cx="6048672" cy="5516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26 CuadroTexto"/>
          <p:cNvSpPr txBox="1"/>
          <p:nvPr/>
        </p:nvSpPr>
        <p:spPr>
          <a:xfrm>
            <a:off x="8388424" y="6381328"/>
            <a:ext cx="4320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33</a:t>
            </a:r>
          </a:p>
        </p:txBody>
      </p:sp>
      <p:sp>
        <p:nvSpPr>
          <p:cNvPr id="29" name="15 CuadroTexto"/>
          <p:cNvSpPr txBox="1"/>
          <p:nvPr/>
        </p:nvSpPr>
        <p:spPr>
          <a:xfrm>
            <a:off x="644363" y="3179656"/>
            <a:ext cx="2738897" cy="461665"/>
          </a:xfrm>
          <a:prstGeom prst="rect">
            <a:avLst/>
          </a:prstGeom>
          <a:noFill/>
          <a:ln cap="rnd">
            <a:solidFill>
              <a:schemeClr val="tx1">
                <a:lumMod val="50000"/>
                <a:lumOff val="50000"/>
                <a:alpha val="0"/>
              </a:schemeClr>
            </a:solidFill>
          </a:ln>
          <a:effectLst>
            <a:outerShdw blurRad="50800" dist="38100" dir="2700000" algn="tl" rotWithShape="0">
              <a:prstClr val="black">
                <a:alpha val="18000"/>
              </a:prstClr>
            </a:outerShdw>
          </a:effectLst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s-ES" b="1" dirty="0">
                <a:solidFill>
                  <a:srgbClr val="C00000"/>
                </a:solidFill>
                <a:latin typeface="+mn-lt"/>
              </a:rPr>
              <a:t>10</a:t>
            </a:r>
            <a:r>
              <a:rPr lang="es-ES" dirty="0">
                <a:solidFill>
                  <a:srgbClr val="92D050"/>
                </a:solidFill>
                <a:latin typeface="+mn-lt"/>
              </a:rPr>
              <a:t> </a:t>
            </a:r>
            <a:r>
              <a:rPr lang="es-E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proyectos presentados</a:t>
            </a:r>
            <a:endParaRPr lang="es-ES" sz="24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  <p:sp>
        <p:nvSpPr>
          <p:cNvPr id="30" name="29 Rectángulo"/>
          <p:cNvSpPr/>
          <p:nvPr/>
        </p:nvSpPr>
        <p:spPr>
          <a:xfrm>
            <a:off x="683568" y="467961"/>
            <a:ext cx="56166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sz="3200" b="1" dirty="0">
                <a:solidFill>
                  <a:srgbClr val="08A88D"/>
                </a:solidFill>
                <a:latin typeface="+mj-lt"/>
              </a:rPr>
              <a:t>ACELERADORAS</a:t>
            </a:r>
          </a:p>
        </p:txBody>
      </p:sp>
      <p:pic>
        <p:nvPicPr>
          <p:cNvPr id="33" name="9 Imagen" descr="AOF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804570" y="1274206"/>
            <a:ext cx="1728192" cy="1368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34" name="33 CuadroTexto"/>
          <p:cNvSpPr txBox="1"/>
          <p:nvPr/>
        </p:nvSpPr>
        <p:spPr>
          <a:xfrm>
            <a:off x="647056" y="5512876"/>
            <a:ext cx="3420888" cy="923330"/>
          </a:xfrm>
          <a:prstGeom prst="rect">
            <a:avLst/>
          </a:prstGeom>
          <a:noFill/>
          <a:ln cap="rnd">
            <a:solidFill>
              <a:schemeClr val="tx1">
                <a:lumMod val="50000"/>
                <a:lumOff val="50000"/>
                <a:alpha val="0"/>
              </a:schemeClr>
            </a:solidFill>
          </a:ln>
          <a:effectLst>
            <a:outerShdw blurRad="50800" dist="38100" dir="2700000" algn="tl" rotWithShape="0">
              <a:prstClr val="black">
                <a:alpha val="18000"/>
              </a:prstClr>
            </a:outerShdw>
          </a:effectLst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s-ES" b="1" dirty="0">
                <a:solidFill>
                  <a:srgbClr val="FF0000"/>
                </a:solidFill>
                <a:latin typeface="+mn-lt"/>
              </a:rPr>
              <a:t>220 </a:t>
            </a:r>
            <a:r>
              <a:rPr lang="es-E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proyectos participantes</a:t>
            </a:r>
            <a:endParaRPr lang="es-ES" b="1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  <a:p>
            <a:pPr eaLnBrk="1" hangingPunct="1">
              <a:defRPr/>
            </a:pPr>
            <a:r>
              <a:rPr lang="es-ES" b="1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20</a:t>
            </a:r>
            <a:r>
              <a:rPr lang="es-ES" b="1" dirty="0">
                <a:solidFill>
                  <a:srgbClr val="006664"/>
                </a:solidFill>
                <a:latin typeface="+mn-lt"/>
              </a:rPr>
              <a:t> </a:t>
            </a:r>
            <a:r>
              <a:rPr lang="es-E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proyectos seleccionados</a:t>
            </a:r>
          </a:p>
          <a:p>
            <a:pPr algn="ctr" eaLnBrk="1" hangingPunct="1">
              <a:defRPr/>
            </a:pPr>
            <a:endParaRPr lang="es-ES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  <p:sp>
        <p:nvSpPr>
          <p:cNvPr id="35" name="34 CuadroTexto"/>
          <p:cNvSpPr txBox="1"/>
          <p:nvPr/>
        </p:nvSpPr>
        <p:spPr>
          <a:xfrm>
            <a:off x="6748402" y="2708920"/>
            <a:ext cx="1928054" cy="2308324"/>
          </a:xfrm>
          <a:prstGeom prst="rect">
            <a:avLst/>
          </a:prstGeom>
          <a:noFill/>
          <a:ln cap="rnd">
            <a:solidFill>
              <a:schemeClr val="tx1">
                <a:lumMod val="50000"/>
                <a:lumOff val="50000"/>
                <a:alpha val="0"/>
              </a:schemeClr>
            </a:solidFill>
          </a:ln>
          <a:effectLst>
            <a:outerShdw blurRad="50800" dist="38100" dir="2700000" algn="tl" rotWithShape="0">
              <a:prstClr val="black">
                <a:alpha val="18000"/>
              </a:prstClr>
            </a:outerShdw>
          </a:effectLst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s-ES" b="1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Becas </a:t>
            </a:r>
            <a:r>
              <a:rPr lang="es-ES" b="1" dirty="0" err="1">
                <a:solidFill>
                  <a:schemeClr val="tx2">
                    <a:lumMod val="50000"/>
                  </a:schemeClr>
                </a:solidFill>
                <a:latin typeface="+mn-lt"/>
              </a:rPr>
              <a:t>Talentum</a:t>
            </a:r>
            <a:endParaRPr lang="es-ES" b="1" dirty="0">
              <a:solidFill>
                <a:schemeClr val="tx2">
                  <a:lumMod val="50000"/>
                </a:schemeClr>
              </a:solidFill>
              <a:latin typeface="+mn-lt"/>
            </a:endParaRPr>
          </a:p>
          <a:p>
            <a:pPr eaLnBrk="1" hangingPunct="1">
              <a:defRPr/>
            </a:pPr>
            <a:r>
              <a:rPr lang="es-E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Se ha colaborado en la selección de nuevos proyectos a los espacios de </a:t>
            </a:r>
            <a:r>
              <a:rPr lang="es-E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crowdworking</a:t>
            </a:r>
            <a:r>
              <a:rPr lang="es-E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 de Almería, Córdoba, Málaga y Sevilla</a:t>
            </a:r>
          </a:p>
        </p:txBody>
      </p:sp>
      <p:sp>
        <p:nvSpPr>
          <p:cNvPr id="36" name="15 CuadroTexto"/>
          <p:cNvSpPr txBox="1"/>
          <p:nvPr/>
        </p:nvSpPr>
        <p:spPr>
          <a:xfrm>
            <a:off x="3676355" y="3179656"/>
            <a:ext cx="2953545" cy="461665"/>
          </a:xfrm>
          <a:prstGeom prst="rect">
            <a:avLst/>
          </a:prstGeom>
          <a:noFill/>
          <a:ln cap="rnd">
            <a:solidFill>
              <a:schemeClr val="tx1">
                <a:lumMod val="50000"/>
                <a:lumOff val="50000"/>
                <a:alpha val="0"/>
              </a:schemeClr>
            </a:solidFill>
          </a:ln>
          <a:effectLst>
            <a:outerShdw blurRad="50800" dist="38100" dir="2700000" algn="tl" rotWithShape="0">
              <a:prstClr val="black">
                <a:alpha val="18000"/>
              </a:prstClr>
            </a:outerShdw>
          </a:effectLst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s-ES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8</a:t>
            </a:r>
            <a:r>
              <a:rPr lang="es-ES" dirty="0">
                <a:solidFill>
                  <a:srgbClr val="00B050"/>
                </a:solidFill>
                <a:latin typeface="+mn-lt"/>
              </a:rPr>
              <a:t> </a:t>
            </a:r>
            <a:r>
              <a:rPr lang="es-E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proyectos seleccionados</a:t>
            </a:r>
            <a:endParaRPr lang="es-ES" sz="24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761526" y="3779821"/>
            <a:ext cx="2647960" cy="11121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7" name="36 CuadroTexto"/>
          <p:cNvSpPr txBox="1"/>
          <p:nvPr/>
        </p:nvSpPr>
        <p:spPr>
          <a:xfrm>
            <a:off x="3707904" y="5030463"/>
            <a:ext cx="37444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rgbClr val="1967BD"/>
                </a:solidFill>
                <a:latin typeface="+mn-lt"/>
              </a:rPr>
              <a:t>CADE PlayStation Sevilla y Málaga</a:t>
            </a:r>
          </a:p>
          <a:p>
            <a:r>
              <a:rPr lang="es-ES" b="1" dirty="0">
                <a:solidFill>
                  <a:srgbClr val="1967BD"/>
                </a:solidFill>
                <a:latin typeface="+mn-lt"/>
              </a:rPr>
              <a:t>9 </a:t>
            </a:r>
            <a:r>
              <a:rPr lang="es-E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estudios de videojuegos incubados</a:t>
            </a:r>
          </a:p>
        </p:txBody>
      </p:sp>
      <p:pic>
        <p:nvPicPr>
          <p:cNvPr id="19" name="18 Imagen" descr="CELERA-EMPRENDE_sinlogo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83568" y="1539683"/>
            <a:ext cx="2448272" cy="17308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1" name="20 Imagen" descr="Aceleradora_sinlogo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779912" y="1484784"/>
            <a:ext cx="2483768" cy="175567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2" name="Imagen 9"/>
          <p:cNvPicPr>
            <a:picLocks noChangeAspect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755576" y="3933056"/>
            <a:ext cx="2232248" cy="15233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custDataLst>
      <p:tags r:id="rId1"/>
    </p:custDataLst>
  </p:cSld>
  <p:clrMapOvr>
    <a:masterClrMapping/>
  </p:clrMapOvr>
  <p:transition spd="slow"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42 CuadroTexto"/>
          <p:cNvSpPr txBox="1"/>
          <p:nvPr/>
        </p:nvSpPr>
        <p:spPr>
          <a:xfrm>
            <a:off x="467544" y="6381328"/>
            <a:ext cx="18722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ANDALUCÍA</a:t>
            </a:r>
            <a:r>
              <a:rPr lang="es-ES" sz="1200" b="1" dirty="0">
                <a:solidFill>
                  <a:schemeClr val="bg1"/>
                </a:solidFill>
                <a:latin typeface="+mn-lt"/>
              </a:rPr>
              <a:t>  </a:t>
            </a:r>
            <a:r>
              <a:rPr lang="es-ES" sz="1200" b="1" dirty="0">
                <a:solidFill>
                  <a:srgbClr val="08A88D"/>
                </a:solidFill>
                <a:latin typeface="+mn-lt"/>
              </a:rPr>
              <a:t>EMPRENDE</a:t>
            </a:r>
          </a:p>
        </p:txBody>
      </p:sp>
      <p:cxnSp>
        <p:nvCxnSpPr>
          <p:cNvPr id="44" name="43 Conector recto"/>
          <p:cNvCxnSpPr>
            <a:stCxn id="43" idx="3"/>
          </p:cNvCxnSpPr>
          <p:nvPr/>
        </p:nvCxnSpPr>
        <p:spPr>
          <a:xfrm>
            <a:off x="2339752" y="6519828"/>
            <a:ext cx="6048672" cy="5516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44 CuadroTexto"/>
          <p:cNvSpPr txBox="1"/>
          <p:nvPr/>
        </p:nvSpPr>
        <p:spPr>
          <a:xfrm>
            <a:off x="8388424" y="6381328"/>
            <a:ext cx="4320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34</a:t>
            </a:r>
          </a:p>
        </p:txBody>
      </p:sp>
      <p:sp>
        <p:nvSpPr>
          <p:cNvPr id="20" name="19 Rectángulo"/>
          <p:cNvSpPr/>
          <p:nvPr/>
        </p:nvSpPr>
        <p:spPr>
          <a:xfrm>
            <a:off x="720080" y="446144"/>
            <a:ext cx="694826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sz="2800" b="1" dirty="0">
                <a:solidFill>
                  <a:srgbClr val="08A88D"/>
                </a:solidFill>
                <a:latin typeface="+mj-lt"/>
              </a:rPr>
              <a:t>COOPERACIÓN</a:t>
            </a:r>
            <a:r>
              <a:rPr lang="es-ES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, INTERNACIONALIZACIÓN, SECTORES ESTRATÉGICOS</a:t>
            </a:r>
          </a:p>
        </p:txBody>
      </p:sp>
      <p:pic>
        <p:nvPicPr>
          <p:cNvPr id="29" name="Picture 4" descr="Programa Internacional para Emprendedores"/>
          <p:cNvPicPr>
            <a:picLocks noChangeAspect="1" noChangeArrowheads="1"/>
          </p:cNvPicPr>
          <p:nvPr/>
        </p:nvPicPr>
        <p:blipFill rotWithShape="1">
          <a:blip r:embed="rId3" cstate="email"/>
          <a:srcRect t="11539" b="14917"/>
          <a:stretch/>
        </p:blipFill>
        <p:spPr bwMode="auto">
          <a:xfrm>
            <a:off x="5408712" y="4617483"/>
            <a:ext cx="1728192" cy="1330282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0" name="Picture 2" descr="Andalucía Emprende Coopera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755576" y="1628800"/>
            <a:ext cx="1667594" cy="1739602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31" name="29 CuadroTexto"/>
          <p:cNvSpPr txBox="1"/>
          <p:nvPr/>
        </p:nvSpPr>
        <p:spPr>
          <a:xfrm>
            <a:off x="769833" y="3501008"/>
            <a:ext cx="2483768" cy="923330"/>
          </a:xfrm>
          <a:prstGeom prst="rect">
            <a:avLst/>
          </a:prstGeom>
          <a:noFill/>
          <a:ln cap="rnd">
            <a:solidFill>
              <a:schemeClr val="tx1">
                <a:lumMod val="50000"/>
                <a:lumOff val="50000"/>
                <a:alpha val="0"/>
              </a:schemeClr>
            </a:solidFill>
          </a:ln>
          <a:effectLst>
            <a:outerShdw blurRad="50800" dist="38100" dir="2700000" algn="tl" rotWithShape="0">
              <a:prstClr val="black">
                <a:alpha val="18000"/>
              </a:prstClr>
            </a:outerShdw>
          </a:effectLst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s-ES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7.966</a:t>
            </a:r>
            <a:r>
              <a:rPr lang="es-ES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 </a:t>
            </a:r>
            <a:r>
              <a:rPr lang="es-E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inscritos</a:t>
            </a:r>
          </a:p>
          <a:p>
            <a:pPr eaLnBrk="1" hangingPunct="1">
              <a:defRPr/>
            </a:pPr>
            <a:r>
              <a:rPr lang="es-ES" b="1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116 </a:t>
            </a:r>
            <a:r>
              <a:rPr lang="es-ES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proyectos de cooperación</a:t>
            </a:r>
            <a:endParaRPr lang="es-ES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  <p:sp>
        <p:nvSpPr>
          <p:cNvPr id="32" name="31 CuadroTexto"/>
          <p:cNvSpPr txBox="1"/>
          <p:nvPr/>
        </p:nvSpPr>
        <p:spPr>
          <a:xfrm>
            <a:off x="7272800" y="4676943"/>
            <a:ext cx="1763696" cy="1200329"/>
          </a:xfrm>
          <a:prstGeom prst="rect">
            <a:avLst/>
          </a:prstGeom>
          <a:noFill/>
          <a:ln cap="rnd">
            <a:solidFill>
              <a:schemeClr val="tx1">
                <a:lumMod val="50000"/>
                <a:lumOff val="50000"/>
                <a:alpha val="0"/>
              </a:schemeClr>
            </a:solidFill>
          </a:ln>
          <a:effectLst>
            <a:outerShdw blurRad="50800" dist="38100" dir="2700000" algn="tl" rotWithShape="0">
              <a:prstClr val="black">
                <a:alpha val="18000"/>
              </a:prstClr>
            </a:outerShdw>
          </a:effectLst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s-ES" b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148</a:t>
            </a:r>
            <a:r>
              <a:rPr lang="es-ES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 </a:t>
            </a:r>
            <a:r>
              <a:rPr lang="es-E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participantes</a:t>
            </a:r>
          </a:p>
          <a:p>
            <a:pPr eaLnBrk="1" hangingPunct="1">
              <a:defRPr/>
            </a:pPr>
            <a:r>
              <a:rPr lang="es-ES" b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12</a:t>
            </a:r>
            <a:r>
              <a:rPr lang="es-ES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 </a:t>
            </a:r>
            <a:r>
              <a:rPr lang="es-E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actuaciones </a:t>
            </a:r>
          </a:p>
          <a:p>
            <a:pPr eaLnBrk="1" hangingPunct="1">
              <a:defRPr/>
            </a:pPr>
            <a:r>
              <a:rPr lang="es-E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de difusión</a:t>
            </a:r>
          </a:p>
        </p:txBody>
      </p:sp>
      <p:sp>
        <p:nvSpPr>
          <p:cNvPr id="21" name="29 CuadroTexto"/>
          <p:cNvSpPr txBox="1"/>
          <p:nvPr/>
        </p:nvSpPr>
        <p:spPr>
          <a:xfrm>
            <a:off x="2843808" y="3501008"/>
            <a:ext cx="2952328" cy="646331"/>
          </a:xfrm>
          <a:prstGeom prst="rect">
            <a:avLst/>
          </a:prstGeom>
          <a:noFill/>
          <a:ln cap="rnd">
            <a:solidFill>
              <a:schemeClr val="tx1">
                <a:lumMod val="50000"/>
                <a:lumOff val="50000"/>
                <a:alpha val="0"/>
              </a:schemeClr>
            </a:solidFill>
          </a:ln>
          <a:effectLst>
            <a:outerShdw blurRad="50800" dist="38100" dir="2700000" algn="tl" rotWithShape="0">
              <a:prstClr val="black">
                <a:alpha val="18000"/>
              </a:prstClr>
            </a:outerShdw>
          </a:effectLst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s-ES" b="1" dirty="0">
                <a:solidFill>
                  <a:srgbClr val="00B050"/>
                </a:solidFill>
                <a:latin typeface="+mn-lt"/>
              </a:rPr>
              <a:t>180</a:t>
            </a:r>
            <a:r>
              <a:rPr lang="es-ES" b="1" dirty="0">
                <a:solidFill>
                  <a:srgbClr val="92D050"/>
                </a:solidFill>
                <a:latin typeface="+mn-lt"/>
              </a:rPr>
              <a:t> </a:t>
            </a:r>
            <a:r>
              <a:rPr lang="es-E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empresas registradas</a:t>
            </a:r>
          </a:p>
          <a:p>
            <a:pPr eaLnBrk="1" hangingPunct="1">
              <a:defRPr/>
            </a:pPr>
            <a:r>
              <a:rPr lang="es-ES" b="1" dirty="0">
                <a:solidFill>
                  <a:srgbClr val="00B050"/>
                </a:solidFill>
                <a:latin typeface="+mn-lt"/>
              </a:rPr>
              <a:t>100</a:t>
            </a:r>
            <a:r>
              <a:rPr lang="es-ES" b="1" dirty="0">
                <a:solidFill>
                  <a:srgbClr val="08A88D"/>
                </a:solidFill>
                <a:latin typeface="+mn-lt"/>
              </a:rPr>
              <a:t> </a:t>
            </a:r>
            <a:r>
              <a:rPr lang="es-E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instituciones públicas</a:t>
            </a:r>
          </a:p>
        </p:txBody>
      </p:sp>
      <p:pic>
        <p:nvPicPr>
          <p:cNvPr id="22" name="21 Imagen" descr="Slide Tu Municipio Emprende.jpg"/>
          <p:cNvPicPr>
            <a:picLocks noChangeAspect="1"/>
          </p:cNvPicPr>
          <p:nvPr/>
        </p:nvPicPr>
        <p:blipFill rotWithShape="1">
          <a:blip r:embed="rId5" cstate="email"/>
          <a:srcRect l="10573" t="-1430" r="16968" b="1430"/>
          <a:stretch/>
        </p:blipFill>
        <p:spPr>
          <a:xfrm>
            <a:off x="3059832" y="1628800"/>
            <a:ext cx="1854340" cy="1739602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sp>
        <p:nvSpPr>
          <p:cNvPr id="19" name="17 CuadroTexto">
            <a:extLst>
              <a:ext uri="{FF2B5EF4-FFF2-40B4-BE49-F238E27FC236}">
                <a16:creationId xmlns="" xmlns:a16="http://schemas.microsoft.com/office/drawing/2014/main" id="{7083E54A-77A8-4922-8475-D44969B56821}"/>
              </a:ext>
            </a:extLst>
          </p:cNvPr>
          <p:cNvSpPr txBox="1"/>
          <p:nvPr/>
        </p:nvSpPr>
        <p:spPr>
          <a:xfrm>
            <a:off x="2803489" y="4543960"/>
            <a:ext cx="2559148" cy="1477328"/>
          </a:xfrm>
          <a:prstGeom prst="rect">
            <a:avLst/>
          </a:prstGeom>
          <a:noFill/>
          <a:ln cap="rnd">
            <a:solidFill>
              <a:schemeClr val="tx1">
                <a:lumMod val="50000"/>
                <a:lumOff val="50000"/>
                <a:alpha val="0"/>
              </a:schemeClr>
            </a:solidFill>
          </a:ln>
          <a:effectLst>
            <a:outerShdw blurRad="50800" dist="38100" dir="2700000" algn="tl" rotWithShape="0">
              <a:prstClr val="black">
                <a:alpha val="18000"/>
              </a:prstClr>
            </a:outerShdw>
          </a:effectLst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s-ES" b="1" dirty="0">
                <a:solidFill>
                  <a:srgbClr val="74B230"/>
                </a:solidFill>
                <a:latin typeface="+mn-lt"/>
              </a:rPr>
              <a:t>Convocatorias </a:t>
            </a:r>
          </a:p>
          <a:p>
            <a:pPr eaLnBrk="1" hangingPunct="1">
              <a:defRPr/>
            </a:pPr>
            <a:r>
              <a:rPr lang="es-ES" b="1" dirty="0">
                <a:solidFill>
                  <a:srgbClr val="74B230"/>
                </a:solidFill>
                <a:latin typeface="+mn-lt"/>
              </a:rPr>
              <a:t>Internacionales</a:t>
            </a:r>
          </a:p>
          <a:p>
            <a:pPr eaLnBrk="1" hangingPunct="1">
              <a:defRPr/>
            </a:pPr>
            <a:r>
              <a:rPr lang="es-ES" b="1" dirty="0">
                <a:solidFill>
                  <a:srgbClr val="74B230"/>
                </a:solidFill>
                <a:latin typeface="+mn-lt"/>
              </a:rPr>
              <a:t>16 proyectos </a:t>
            </a:r>
            <a:r>
              <a:rPr lang="es-ES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de distintas convocatorias europeas. </a:t>
            </a:r>
          </a:p>
          <a:p>
            <a:pPr eaLnBrk="1" hangingPunct="1">
              <a:defRPr/>
            </a:pPr>
            <a:r>
              <a:rPr lang="es-ES" b="1" dirty="0">
                <a:solidFill>
                  <a:srgbClr val="74B230"/>
                </a:solidFill>
                <a:latin typeface="+mn-lt"/>
              </a:rPr>
              <a:t>3</a:t>
            </a:r>
            <a:r>
              <a:rPr lang="es-ES" b="1" dirty="0">
                <a:solidFill>
                  <a:srgbClr val="3A90A4"/>
                </a:solidFill>
                <a:latin typeface="+mn-lt"/>
              </a:rPr>
              <a:t> </a:t>
            </a:r>
            <a:r>
              <a:rPr lang="es-ES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en ejecución.</a:t>
            </a:r>
          </a:p>
        </p:txBody>
      </p:sp>
      <p:pic>
        <p:nvPicPr>
          <p:cNvPr id="23" name="21 Imagen" descr="convocatorias.PNG">
            <a:extLst>
              <a:ext uri="{FF2B5EF4-FFF2-40B4-BE49-F238E27FC236}">
                <a16:creationId xmlns="" xmlns:a16="http://schemas.microsoft.com/office/drawing/2014/main" id="{95FFF9AC-06B8-43CE-8FAF-A761A769C8D6}"/>
              </a:ext>
            </a:extLst>
          </p:cNvPr>
          <p:cNvPicPr>
            <a:picLocks noChangeAspect="1"/>
          </p:cNvPicPr>
          <p:nvPr/>
        </p:nvPicPr>
        <p:blipFill>
          <a:blip r:embed="rId6" cstate="email"/>
          <a:stretch>
            <a:fillRect/>
          </a:stretch>
        </p:blipFill>
        <p:spPr>
          <a:xfrm>
            <a:off x="755576" y="4591834"/>
            <a:ext cx="1944216" cy="1352419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4" name="25 Imagen" descr="Proyecto lunar-def.jpg">
            <a:extLst>
              <a:ext uri="{FF2B5EF4-FFF2-40B4-BE49-F238E27FC236}">
                <a16:creationId xmlns="" xmlns:a16="http://schemas.microsoft.com/office/drawing/2014/main" id="{6D53AF3D-DF8D-46EF-8655-34B27484A214}"/>
              </a:ext>
            </a:extLst>
          </p:cNvPr>
          <p:cNvPicPr>
            <a:picLocks noChangeAspect="1"/>
          </p:cNvPicPr>
          <p:nvPr/>
        </p:nvPicPr>
        <p:blipFill>
          <a:blip r:embed="rId7" cstate="email"/>
          <a:stretch>
            <a:fillRect/>
          </a:stretch>
        </p:blipFill>
        <p:spPr>
          <a:xfrm>
            <a:off x="5814004" y="1628800"/>
            <a:ext cx="1854340" cy="172819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5" name="33 CuadroTexto">
            <a:extLst>
              <a:ext uri="{FF2B5EF4-FFF2-40B4-BE49-F238E27FC236}">
                <a16:creationId xmlns="" xmlns:a16="http://schemas.microsoft.com/office/drawing/2014/main" id="{2473FDD5-EAA1-4AE0-B39F-F2EE033D6641}"/>
              </a:ext>
            </a:extLst>
          </p:cNvPr>
          <p:cNvSpPr txBox="1"/>
          <p:nvPr/>
        </p:nvSpPr>
        <p:spPr>
          <a:xfrm>
            <a:off x="5724128" y="3438029"/>
            <a:ext cx="3456384" cy="1200329"/>
          </a:xfrm>
          <a:prstGeom prst="rect">
            <a:avLst/>
          </a:prstGeom>
          <a:noFill/>
          <a:ln cap="rnd">
            <a:solidFill>
              <a:schemeClr val="tx1">
                <a:lumMod val="50000"/>
                <a:lumOff val="50000"/>
                <a:alpha val="0"/>
              </a:schemeClr>
            </a:solidFill>
          </a:ln>
          <a:effectLst>
            <a:outerShdw blurRad="50800" dist="38100" dir="2700000" algn="tl" rotWithShape="0">
              <a:prstClr val="black">
                <a:alpha val="18000"/>
              </a:prstClr>
            </a:outerShdw>
          </a:effectLst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s-ES" b="1" dirty="0">
                <a:solidFill>
                  <a:srgbClr val="3A90A4"/>
                </a:solidFill>
                <a:latin typeface="+mn-lt"/>
              </a:rPr>
              <a:t>337</a:t>
            </a:r>
            <a:r>
              <a:rPr lang="es-ES" b="1" dirty="0">
                <a:solidFill>
                  <a:srgbClr val="00B050"/>
                </a:solidFill>
                <a:latin typeface="+mn-lt"/>
              </a:rPr>
              <a:t> </a:t>
            </a:r>
            <a:r>
              <a:rPr lang="es-E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empresas creativo-culturales</a:t>
            </a:r>
            <a:endParaRPr lang="es-ES" b="1" dirty="0">
              <a:solidFill>
                <a:srgbClr val="006664"/>
              </a:solidFill>
              <a:latin typeface="+mn-lt"/>
            </a:endParaRPr>
          </a:p>
          <a:p>
            <a:pPr eaLnBrk="1" hangingPunct="1">
              <a:defRPr/>
            </a:pPr>
            <a:r>
              <a:rPr lang="es-ES" b="1" dirty="0">
                <a:solidFill>
                  <a:srgbClr val="3A90A4"/>
                </a:solidFill>
                <a:latin typeface="+mn-lt"/>
              </a:rPr>
              <a:t>369</a:t>
            </a:r>
            <a:r>
              <a:rPr lang="es-ES" b="1" dirty="0">
                <a:solidFill>
                  <a:srgbClr val="00B050"/>
                </a:solidFill>
                <a:latin typeface="+mn-lt"/>
              </a:rPr>
              <a:t> </a:t>
            </a:r>
            <a:r>
              <a:rPr lang="es-E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empleos</a:t>
            </a:r>
          </a:p>
          <a:p>
            <a:pPr eaLnBrk="1" hangingPunct="1">
              <a:defRPr/>
            </a:pPr>
            <a:r>
              <a:rPr lang="es-ES" b="1" dirty="0">
                <a:solidFill>
                  <a:srgbClr val="3A90A4"/>
                </a:solidFill>
                <a:latin typeface="+mn-lt"/>
              </a:rPr>
              <a:t>152</a:t>
            </a:r>
            <a:r>
              <a:rPr lang="es-ES" b="1" dirty="0">
                <a:solidFill>
                  <a:srgbClr val="FF0000"/>
                </a:solidFill>
                <a:latin typeface="+mj-lt"/>
              </a:rPr>
              <a:t> </a:t>
            </a:r>
            <a:r>
              <a:rPr lang="es-E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personas formadas</a:t>
            </a:r>
          </a:p>
          <a:p>
            <a:pPr eaLnBrk="1" hangingPunct="1">
              <a:defRPr/>
            </a:pPr>
            <a:endParaRPr lang="es-ES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</p:spTree>
    <p:custDataLst>
      <p:tags r:id="rId1"/>
    </p:custDataLst>
  </p:cSld>
  <p:clrMapOvr>
    <a:masterClrMapping/>
  </p:clrMapOvr>
  <p:transition spd="slow" advClick="0"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42 CuadroTexto"/>
          <p:cNvSpPr txBox="1"/>
          <p:nvPr/>
        </p:nvSpPr>
        <p:spPr>
          <a:xfrm>
            <a:off x="467544" y="6381328"/>
            <a:ext cx="18722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ANDALUCÍA</a:t>
            </a:r>
            <a:r>
              <a:rPr lang="es-ES" sz="1200" b="1" dirty="0">
                <a:solidFill>
                  <a:schemeClr val="bg1"/>
                </a:solidFill>
                <a:latin typeface="+mn-lt"/>
              </a:rPr>
              <a:t>  </a:t>
            </a:r>
            <a:r>
              <a:rPr lang="es-ES" sz="1200" b="1" dirty="0">
                <a:solidFill>
                  <a:srgbClr val="08A88D"/>
                </a:solidFill>
                <a:latin typeface="+mn-lt"/>
              </a:rPr>
              <a:t>EMPRENDE</a:t>
            </a:r>
          </a:p>
        </p:txBody>
      </p:sp>
      <p:cxnSp>
        <p:nvCxnSpPr>
          <p:cNvPr id="44" name="43 Conector recto"/>
          <p:cNvCxnSpPr>
            <a:stCxn id="43" idx="3"/>
          </p:cNvCxnSpPr>
          <p:nvPr/>
        </p:nvCxnSpPr>
        <p:spPr>
          <a:xfrm>
            <a:off x="2339752" y="6519828"/>
            <a:ext cx="6048672" cy="5516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44 CuadroTexto"/>
          <p:cNvSpPr txBox="1"/>
          <p:nvPr/>
        </p:nvSpPr>
        <p:spPr>
          <a:xfrm>
            <a:off x="8388424" y="6381328"/>
            <a:ext cx="4320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35</a:t>
            </a:r>
          </a:p>
        </p:txBody>
      </p:sp>
      <p:sp>
        <p:nvSpPr>
          <p:cNvPr id="24" name="19 Rectángulo">
            <a:extLst>
              <a:ext uri="{FF2B5EF4-FFF2-40B4-BE49-F238E27FC236}">
                <a16:creationId xmlns="" xmlns:a16="http://schemas.microsoft.com/office/drawing/2014/main" id="{8D8D9D19-863B-489A-93A2-0CACBB7EFF72}"/>
              </a:ext>
            </a:extLst>
          </p:cNvPr>
          <p:cNvSpPr/>
          <p:nvPr/>
        </p:nvSpPr>
        <p:spPr>
          <a:xfrm>
            <a:off x="827584" y="476672"/>
            <a:ext cx="70559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sz="2400" b="1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Y OTROS MUCHOS PROGRAMAS DE </a:t>
            </a:r>
            <a:r>
              <a:rPr lang="es-ES" sz="2400" b="1" dirty="0">
                <a:solidFill>
                  <a:srgbClr val="08A88D"/>
                </a:solidFill>
                <a:latin typeface="+mj-lt"/>
              </a:rPr>
              <a:t>AYUDAS A </a:t>
            </a:r>
            <a:r>
              <a:rPr lang="es-ES" sz="2400" b="1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LA</a:t>
            </a:r>
            <a:r>
              <a:rPr lang="es-ES" sz="2400" b="1" dirty="0">
                <a:solidFill>
                  <a:srgbClr val="08A88D"/>
                </a:solidFill>
                <a:latin typeface="+mj-lt"/>
              </a:rPr>
              <a:t> CREACIÓN</a:t>
            </a:r>
            <a:r>
              <a:rPr lang="es-ES" sz="2400" b="1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 Y A LA </a:t>
            </a:r>
            <a:r>
              <a:rPr lang="es-ES" sz="2400" b="1" dirty="0">
                <a:solidFill>
                  <a:srgbClr val="08A88D"/>
                </a:solidFill>
                <a:latin typeface="+mj-lt"/>
              </a:rPr>
              <a:t>CONSOLIDACIÓN EMPRESARIAL</a:t>
            </a:r>
          </a:p>
        </p:txBody>
      </p:sp>
      <p:sp>
        <p:nvSpPr>
          <p:cNvPr id="28" name="16 CuadroTexto">
            <a:extLst>
              <a:ext uri="{FF2B5EF4-FFF2-40B4-BE49-F238E27FC236}">
                <a16:creationId xmlns="" xmlns:a16="http://schemas.microsoft.com/office/drawing/2014/main" id="{3C458B5C-E38A-4823-9757-D8C33E0CF20A}"/>
              </a:ext>
            </a:extLst>
          </p:cNvPr>
          <p:cNvSpPr txBox="1"/>
          <p:nvPr/>
        </p:nvSpPr>
        <p:spPr>
          <a:xfrm>
            <a:off x="5906711" y="3783239"/>
            <a:ext cx="3237289" cy="1785104"/>
          </a:xfrm>
          <a:prstGeom prst="rect">
            <a:avLst/>
          </a:prstGeom>
          <a:noFill/>
          <a:ln cap="rnd">
            <a:solidFill>
              <a:schemeClr val="tx1">
                <a:lumMod val="50000"/>
                <a:lumOff val="50000"/>
                <a:alpha val="0"/>
              </a:schemeClr>
            </a:solidFill>
          </a:ln>
          <a:effectLst>
            <a:outerShdw blurRad="50800" dist="38100" dir="2700000" algn="tl" rotWithShape="0">
              <a:prstClr val="black">
                <a:alpha val="18000"/>
              </a:prstClr>
            </a:outerShdw>
          </a:effectLst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s-E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Proyecto piloto en </a:t>
            </a:r>
            <a:r>
              <a:rPr lang="es-ES" dirty="0">
                <a:solidFill>
                  <a:srgbClr val="C49500"/>
                </a:solidFill>
                <a:latin typeface="+mn-lt"/>
              </a:rPr>
              <a:t>emprendimiento social </a:t>
            </a:r>
            <a:r>
              <a:rPr lang="es-E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para apoyar proyectos promovidos por personas en riesgo de exclusión social</a:t>
            </a:r>
          </a:p>
          <a:p>
            <a:pPr eaLnBrk="1" hangingPunct="1">
              <a:defRPr/>
            </a:pPr>
            <a:endParaRPr lang="es-ES" sz="2000" dirty="0">
              <a:solidFill>
                <a:srgbClr val="08AC91"/>
              </a:solidFill>
              <a:latin typeface="+mn-lt"/>
            </a:endParaRPr>
          </a:p>
        </p:txBody>
      </p:sp>
      <p:pic>
        <p:nvPicPr>
          <p:cNvPr id="29" name="18 Imagen" descr="Mentor.JPG">
            <a:extLst>
              <a:ext uri="{FF2B5EF4-FFF2-40B4-BE49-F238E27FC236}">
                <a16:creationId xmlns="" xmlns:a16="http://schemas.microsoft.com/office/drawing/2014/main" id="{1D8843CA-44CC-4CE0-BAAA-822E8F242010}"/>
              </a:ext>
            </a:extLst>
          </p:cNvPr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6053198" y="2239611"/>
            <a:ext cx="1711573" cy="144504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0" name="1 Imagen" descr="100 CAMINOSeXITO.jpg">
            <a:extLst>
              <a:ext uri="{FF2B5EF4-FFF2-40B4-BE49-F238E27FC236}">
                <a16:creationId xmlns="" xmlns:a16="http://schemas.microsoft.com/office/drawing/2014/main" id="{B3E2FF19-AD15-4775-A8B1-161128B7B46D}"/>
              </a:ext>
            </a:extLst>
          </p:cNvPr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855739" y="2291306"/>
            <a:ext cx="1711573" cy="164578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1" name="Picture 3">
            <a:extLst>
              <a:ext uri="{FF2B5EF4-FFF2-40B4-BE49-F238E27FC236}">
                <a16:creationId xmlns="" xmlns:a16="http://schemas.microsoft.com/office/drawing/2014/main" id="{655FA18A-2B98-4F19-B5D8-4C85EC4085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3109500" y="2266808"/>
            <a:ext cx="2356741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2" name="26 CuadroTexto">
            <a:extLst>
              <a:ext uri="{FF2B5EF4-FFF2-40B4-BE49-F238E27FC236}">
                <a16:creationId xmlns="" xmlns:a16="http://schemas.microsoft.com/office/drawing/2014/main" id="{522F7ABD-F058-40F4-9AB5-760E0DD99C6C}"/>
              </a:ext>
            </a:extLst>
          </p:cNvPr>
          <p:cNvSpPr txBox="1"/>
          <p:nvPr/>
        </p:nvSpPr>
        <p:spPr>
          <a:xfrm>
            <a:off x="3131840" y="3917476"/>
            <a:ext cx="2020064" cy="738664"/>
          </a:xfrm>
          <a:prstGeom prst="rect">
            <a:avLst/>
          </a:prstGeom>
          <a:noFill/>
          <a:ln cap="rnd">
            <a:solidFill>
              <a:schemeClr val="tx1">
                <a:lumMod val="50000"/>
                <a:lumOff val="50000"/>
                <a:alpha val="0"/>
              </a:schemeClr>
            </a:solidFill>
          </a:ln>
          <a:effectLst>
            <a:outerShdw blurRad="50800" dist="38100" dir="2700000" algn="tl" rotWithShape="0">
              <a:prstClr val="black">
                <a:alpha val="18000"/>
              </a:prstClr>
            </a:outerShdw>
          </a:effectLst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s-ES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500</a:t>
            </a:r>
            <a:r>
              <a:rPr lang="es-ES" dirty="0">
                <a:solidFill>
                  <a:srgbClr val="92D050"/>
                </a:solidFill>
                <a:latin typeface="+mn-lt"/>
              </a:rPr>
              <a:t> </a:t>
            </a:r>
            <a:r>
              <a:rPr lang="es-E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guías</a:t>
            </a:r>
          </a:p>
          <a:p>
            <a:pPr eaLnBrk="1" hangingPunct="1">
              <a:defRPr/>
            </a:pPr>
            <a:r>
              <a:rPr lang="es-ES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600</a:t>
            </a:r>
            <a:r>
              <a:rPr lang="es-ES" b="1" dirty="0">
                <a:solidFill>
                  <a:srgbClr val="92D050"/>
                </a:solidFill>
                <a:latin typeface="+mn-lt"/>
              </a:rPr>
              <a:t> </a:t>
            </a:r>
            <a:r>
              <a:rPr lang="es-E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experiencias</a:t>
            </a:r>
            <a:endParaRPr lang="es-ES" sz="24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  <p:sp>
        <p:nvSpPr>
          <p:cNvPr id="33" name="14 CuadroTexto">
            <a:extLst>
              <a:ext uri="{FF2B5EF4-FFF2-40B4-BE49-F238E27FC236}">
                <a16:creationId xmlns="" xmlns:a16="http://schemas.microsoft.com/office/drawing/2014/main" id="{0A3F0C72-3046-4711-8AD3-C80041DDFC63}"/>
              </a:ext>
            </a:extLst>
          </p:cNvPr>
          <p:cNvSpPr txBox="1"/>
          <p:nvPr/>
        </p:nvSpPr>
        <p:spPr>
          <a:xfrm>
            <a:off x="855739" y="4122946"/>
            <a:ext cx="2061073" cy="923330"/>
          </a:xfrm>
          <a:prstGeom prst="rect">
            <a:avLst/>
          </a:prstGeom>
          <a:noFill/>
          <a:ln cap="rnd">
            <a:solidFill>
              <a:schemeClr val="tx1">
                <a:lumMod val="50000"/>
                <a:lumOff val="50000"/>
                <a:alpha val="0"/>
              </a:schemeClr>
            </a:solidFill>
          </a:ln>
          <a:effectLst>
            <a:outerShdw blurRad="50800" dist="38100" dir="2700000" algn="tl" rotWithShape="0">
              <a:prstClr val="black">
                <a:alpha val="18000"/>
              </a:prstClr>
            </a:outerShdw>
          </a:effectLst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s-ES" b="1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162</a:t>
            </a:r>
            <a:r>
              <a:rPr lang="es-ES" b="1" dirty="0">
                <a:solidFill>
                  <a:srgbClr val="006664"/>
                </a:solidFill>
                <a:latin typeface="+mn-lt"/>
              </a:rPr>
              <a:t> </a:t>
            </a:r>
            <a:r>
              <a:rPr lang="es-E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solicitudes</a:t>
            </a:r>
          </a:p>
          <a:p>
            <a:pPr eaLnBrk="1" hangingPunct="1">
              <a:defRPr/>
            </a:pPr>
            <a:r>
              <a:rPr lang="es-ES" b="1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124</a:t>
            </a:r>
            <a:r>
              <a:rPr lang="es-ES" b="1" dirty="0">
                <a:solidFill>
                  <a:srgbClr val="006664"/>
                </a:solidFill>
                <a:latin typeface="+mn-lt"/>
              </a:rPr>
              <a:t> </a:t>
            </a:r>
            <a:r>
              <a:rPr lang="es-E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proyectos beneficiados  </a:t>
            </a:r>
          </a:p>
        </p:txBody>
      </p:sp>
    </p:spTree>
    <p:custDataLst>
      <p:tags r:id="rId1"/>
    </p:custDataLst>
  </p:cSld>
  <p:clrMapOvr>
    <a:masterClrMapping/>
  </p:clrMapOvr>
  <p:transition spd="slow" advClick="0"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portada convenios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-77841" y="0"/>
            <a:ext cx="10266465" cy="6858000"/>
          </a:xfrm>
          <a:prstGeom prst="rect">
            <a:avLst/>
          </a:prstGeom>
        </p:spPr>
      </p:pic>
      <p:sp>
        <p:nvSpPr>
          <p:cNvPr id="3" name="2 Rectángulo"/>
          <p:cNvSpPr/>
          <p:nvPr/>
        </p:nvSpPr>
        <p:spPr>
          <a:xfrm>
            <a:off x="-108520" y="4481736"/>
            <a:ext cx="10297144" cy="2403648"/>
          </a:xfrm>
          <a:prstGeom prst="rect">
            <a:avLst/>
          </a:prstGeom>
          <a:solidFill>
            <a:srgbClr val="08A88D">
              <a:alpha val="69000"/>
            </a:srgbClr>
          </a:solidFill>
          <a:ln>
            <a:solidFill>
              <a:srgbClr val="08AC91">
                <a:alpha val="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s-ES"/>
          </a:p>
        </p:txBody>
      </p:sp>
      <p:sp>
        <p:nvSpPr>
          <p:cNvPr id="4" name="7 CuadroTexto"/>
          <p:cNvSpPr txBox="1">
            <a:spLocks noChangeArrowheads="1"/>
          </p:cNvSpPr>
          <p:nvPr/>
        </p:nvSpPr>
        <p:spPr bwMode="auto">
          <a:xfrm>
            <a:off x="3455368" y="5445224"/>
            <a:ext cx="5688632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es-ES" altLang="es-ES" sz="3200" b="1" dirty="0">
                <a:solidFill>
                  <a:schemeClr val="bg1"/>
                </a:solidFill>
                <a:latin typeface="Calibri" pitchFamily="34" charset="0"/>
              </a:rPr>
              <a:t>ACUERDOS Y CONVENIOS </a:t>
            </a:r>
          </a:p>
          <a:p>
            <a:pPr eaLnBrk="1" hangingPunct="1"/>
            <a:r>
              <a:rPr lang="es-ES" altLang="es-ES" sz="3200" b="1" dirty="0">
                <a:solidFill>
                  <a:schemeClr val="bg1"/>
                </a:solidFill>
                <a:latin typeface="Calibri" pitchFamily="34" charset="0"/>
              </a:rPr>
              <a:t>DE COLABORACIÓN</a:t>
            </a:r>
          </a:p>
        </p:txBody>
      </p:sp>
    </p:spTree>
    <p:extLst>
      <p:ext uri="{BB962C8B-B14F-4D97-AF65-F5344CB8AC3E}">
        <p14:creationId xmlns="" xmlns:p14="http://schemas.microsoft.com/office/powerpoint/2010/main" val="3985980398"/>
      </p:ext>
    </p:extLst>
  </p:cSld>
  <p:clrMapOvr>
    <a:masterClrMapping/>
  </p:clrMapOvr>
  <p:transition spd="slow" advClick="0"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606237" y="478123"/>
            <a:ext cx="748883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sz="2400" b="1" dirty="0">
                <a:solidFill>
                  <a:srgbClr val="08AC91"/>
                </a:solidFill>
                <a:latin typeface="+mj-lt"/>
              </a:rPr>
              <a:t>ACUERDOS Y CONVENIOS DE COLABORACIÓN </a:t>
            </a:r>
            <a:r>
              <a:rPr lang="es-ES" sz="2400" b="1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CON ENTIDADES DEL ECOSISTEMA EMPRENDEDOR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467544" y="6381328"/>
            <a:ext cx="18722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ANDALUCÍA</a:t>
            </a:r>
            <a:r>
              <a:rPr lang="es-ES" sz="1200" b="1" dirty="0">
                <a:solidFill>
                  <a:schemeClr val="bg1"/>
                </a:solidFill>
                <a:latin typeface="+mn-lt"/>
              </a:rPr>
              <a:t>  </a:t>
            </a:r>
            <a:r>
              <a:rPr lang="es-ES" sz="1200" b="1" dirty="0">
                <a:solidFill>
                  <a:srgbClr val="08A88D"/>
                </a:solidFill>
                <a:latin typeface="+mn-lt"/>
              </a:rPr>
              <a:t>EMPRENDE</a:t>
            </a:r>
          </a:p>
        </p:txBody>
      </p:sp>
      <p:cxnSp>
        <p:nvCxnSpPr>
          <p:cNvPr id="10" name="9 Conector recto"/>
          <p:cNvCxnSpPr>
            <a:stCxn id="9" idx="3"/>
          </p:cNvCxnSpPr>
          <p:nvPr/>
        </p:nvCxnSpPr>
        <p:spPr>
          <a:xfrm>
            <a:off x="2339752" y="6519828"/>
            <a:ext cx="6048672" cy="5516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10 CuadroTexto"/>
          <p:cNvSpPr txBox="1"/>
          <p:nvPr/>
        </p:nvSpPr>
        <p:spPr>
          <a:xfrm>
            <a:off x="8388424" y="6381328"/>
            <a:ext cx="4320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37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83568" y="1431077"/>
            <a:ext cx="3456384" cy="12282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Imagen 2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83568" y="2930641"/>
            <a:ext cx="2278139" cy="1502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Imagen 9"/>
          <p:cNvPicPr>
            <a:picLocks noChangeAspect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275856" y="4653136"/>
            <a:ext cx="2232248" cy="15233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30" name="AutoShape 6" descr="Resultado de imagen de andalucia open future"/>
          <p:cNvSpPr>
            <a:spLocks noChangeAspect="1" noChangeArrowheads="1"/>
          </p:cNvSpPr>
          <p:nvPr/>
        </p:nvSpPr>
        <p:spPr bwMode="auto">
          <a:xfrm>
            <a:off x="155575" y="-1828800"/>
            <a:ext cx="4762500" cy="38100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1032" name="AutoShape 8" descr="Resultado de imagen de andalucia open future"/>
          <p:cNvSpPr>
            <a:spLocks noChangeAspect="1" noChangeArrowheads="1"/>
          </p:cNvSpPr>
          <p:nvPr/>
        </p:nvSpPr>
        <p:spPr bwMode="auto">
          <a:xfrm>
            <a:off x="155575" y="-1828800"/>
            <a:ext cx="4762500" cy="38100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1034" name="AutoShape 10" descr="Resultado de imagen de andalucia open future"/>
          <p:cNvSpPr>
            <a:spLocks noChangeAspect="1" noChangeArrowheads="1"/>
          </p:cNvSpPr>
          <p:nvPr/>
        </p:nvSpPr>
        <p:spPr bwMode="auto">
          <a:xfrm>
            <a:off x="155575" y="-1828800"/>
            <a:ext cx="4762500" cy="38100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5796136" y="4653136"/>
            <a:ext cx="1859192" cy="1487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3269818" y="2958987"/>
            <a:ext cx="2539141" cy="14742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1" name="20 CuadroTexto"/>
          <p:cNvSpPr txBox="1">
            <a:spLocks noChangeArrowheads="1"/>
          </p:cNvSpPr>
          <p:nvPr/>
        </p:nvSpPr>
        <p:spPr bwMode="auto">
          <a:xfrm>
            <a:off x="4139953" y="1502782"/>
            <a:ext cx="4648540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12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w Cen MT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w Cen MT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w Cen MT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w Cen MT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w Cen MT"/>
              </a:defRPr>
            </a:lvl5pPr>
            <a:lvl6pPr marL="25146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w Cen MT"/>
              </a:defRPr>
            </a:lvl6pPr>
            <a:lvl7pPr marL="29718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w Cen MT"/>
              </a:defRPr>
            </a:lvl7pPr>
            <a:lvl8pPr marL="34290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w Cen MT"/>
              </a:defRPr>
            </a:lvl8pPr>
            <a:lvl9pPr marL="38862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w Cen MT"/>
              </a:defRPr>
            </a:lvl9pPr>
          </a:lstStyle>
          <a:p>
            <a:pPr algn="r" eaLnBrk="1" fontAlgn="auto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SzTx/>
              <a:buNone/>
              <a:defRPr/>
            </a:pPr>
            <a:r>
              <a:rPr lang="es-ES" altLang="es-E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</a:rPr>
              <a:t>Andalucía Emprende </a:t>
            </a:r>
            <a:r>
              <a:rPr lang="es-ES" altLang="es-E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</a:rPr>
              <a:t>fomenta</a:t>
            </a:r>
            <a:r>
              <a:rPr lang="es-ES" altLang="es-E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s-ES" altLang="es-E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</a:rPr>
              <a:t>el emprendimiento en sectores estratégicos para la Comunidad a través de una estrategia de establecimiento de </a:t>
            </a:r>
            <a:r>
              <a:rPr lang="es-ES" altLang="es-E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</a:rPr>
              <a:t>alianzas </a:t>
            </a:r>
          </a:p>
          <a:p>
            <a:pPr algn="r" eaLnBrk="1" fontAlgn="auto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SzTx/>
              <a:buNone/>
              <a:defRPr/>
            </a:pPr>
            <a:r>
              <a:rPr lang="es-ES" altLang="es-E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</a:rPr>
              <a:t>con</a:t>
            </a:r>
            <a:r>
              <a:rPr lang="es-ES" altLang="es-E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s-ES" altLang="es-E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</a:rPr>
              <a:t>grandes empresas </a:t>
            </a:r>
          </a:p>
          <a:p>
            <a:pPr algn="r" eaLnBrk="1" fontAlgn="auto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SzTx/>
              <a:buNone/>
              <a:defRPr/>
            </a:pPr>
            <a:r>
              <a:rPr lang="es-ES" altLang="es-E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</a:rPr>
              <a:t>y empresas tractoras </a:t>
            </a:r>
          </a:p>
          <a:p>
            <a:pPr algn="r" eaLnBrk="1" fontAlgn="auto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SzTx/>
              <a:buNone/>
              <a:defRPr/>
            </a:pPr>
            <a:r>
              <a:rPr lang="es-ES" altLang="es-E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</a:rPr>
              <a:t>de los sectores clave </a:t>
            </a:r>
          </a:p>
          <a:p>
            <a:pPr algn="r" eaLnBrk="1" fontAlgn="auto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SzTx/>
              <a:buNone/>
              <a:defRPr/>
            </a:pPr>
            <a:r>
              <a:rPr lang="es-ES" altLang="es-E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</a:rPr>
              <a:t>para el desarrollo </a:t>
            </a:r>
          </a:p>
          <a:p>
            <a:pPr algn="r" eaLnBrk="1" fontAlgn="auto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SzTx/>
              <a:buNone/>
              <a:defRPr/>
            </a:pPr>
            <a:r>
              <a:rPr lang="es-ES" altLang="es-E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</a:rPr>
              <a:t>económico de Andalucía.</a:t>
            </a:r>
            <a:endParaRPr lang="es-ES" altLang="es-ES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</a:endParaRPr>
          </a:p>
        </p:txBody>
      </p:sp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683568" y="4657428"/>
            <a:ext cx="2232248" cy="148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 spd="slow"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7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060311" y="1576805"/>
            <a:ext cx="2880320" cy="17761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14 CuadroTexto"/>
          <p:cNvSpPr txBox="1">
            <a:spLocks noChangeArrowheads="1"/>
          </p:cNvSpPr>
          <p:nvPr/>
        </p:nvSpPr>
        <p:spPr bwMode="auto">
          <a:xfrm>
            <a:off x="994725" y="3997889"/>
            <a:ext cx="2945905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es-ES" altLang="es-E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</a:rPr>
              <a:t>Dos incubadoras de videojuegos</a:t>
            </a:r>
            <a:r>
              <a:rPr lang="es-ES" altLang="es-E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</a:rPr>
              <a:t>, pioneras en la Comunidad, que alojan proyectos andaluces de </a:t>
            </a:r>
            <a:r>
              <a:rPr lang="es-ES" altLang="es-ES" sz="1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</a:rPr>
              <a:t>videocreación</a:t>
            </a:r>
            <a:r>
              <a:rPr lang="es-ES" altLang="es-E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</a:rPr>
              <a:t>, seleccionados a través de la convocatoria PlayStation </a:t>
            </a:r>
            <a:r>
              <a:rPr lang="es-ES" altLang="es-ES" sz="1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</a:rPr>
              <a:t>Talents</a:t>
            </a:r>
            <a:r>
              <a:rPr lang="es-ES" altLang="es-E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</a:rPr>
              <a:t>, de Sony </a:t>
            </a:r>
            <a:r>
              <a:rPr lang="es-ES" altLang="es-ES" sz="1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</a:rPr>
              <a:t>Entertainment</a:t>
            </a:r>
            <a:r>
              <a:rPr lang="es-ES" altLang="es-E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</a:rPr>
              <a:t> España. </a:t>
            </a:r>
          </a:p>
        </p:txBody>
      </p:sp>
      <p:sp>
        <p:nvSpPr>
          <p:cNvPr id="13" name="12 CuadroTexto"/>
          <p:cNvSpPr txBox="1"/>
          <p:nvPr/>
        </p:nvSpPr>
        <p:spPr>
          <a:xfrm>
            <a:off x="467544" y="6381328"/>
            <a:ext cx="18722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ANDALUCÍA</a:t>
            </a:r>
            <a:r>
              <a:rPr lang="es-ES" sz="1200" b="1" dirty="0">
                <a:solidFill>
                  <a:schemeClr val="bg1"/>
                </a:solidFill>
                <a:latin typeface="+mn-lt"/>
              </a:rPr>
              <a:t>  </a:t>
            </a:r>
            <a:r>
              <a:rPr lang="es-ES" sz="1200" b="1" dirty="0">
                <a:solidFill>
                  <a:srgbClr val="08A88D"/>
                </a:solidFill>
                <a:latin typeface="+mn-lt"/>
              </a:rPr>
              <a:t>EMPRENDE</a:t>
            </a:r>
          </a:p>
        </p:txBody>
      </p:sp>
      <p:cxnSp>
        <p:nvCxnSpPr>
          <p:cNvPr id="14" name="13 Conector recto"/>
          <p:cNvCxnSpPr>
            <a:stCxn id="13" idx="3"/>
          </p:cNvCxnSpPr>
          <p:nvPr/>
        </p:nvCxnSpPr>
        <p:spPr>
          <a:xfrm>
            <a:off x="2339752" y="6519828"/>
            <a:ext cx="6048672" cy="5516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14 CuadroTexto"/>
          <p:cNvSpPr txBox="1"/>
          <p:nvPr/>
        </p:nvSpPr>
        <p:spPr>
          <a:xfrm>
            <a:off x="8388424" y="6381328"/>
            <a:ext cx="4320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38</a:t>
            </a:r>
          </a:p>
        </p:txBody>
      </p:sp>
      <p:sp>
        <p:nvSpPr>
          <p:cNvPr id="16" name="15 Rectángulo"/>
          <p:cNvSpPr/>
          <p:nvPr/>
        </p:nvSpPr>
        <p:spPr>
          <a:xfrm>
            <a:off x="1060311" y="3296286"/>
            <a:ext cx="2880320" cy="624380"/>
          </a:xfrm>
          <a:prstGeom prst="rect">
            <a:avLst/>
          </a:prstGeom>
          <a:solidFill>
            <a:srgbClr val="08A88D">
              <a:alpha val="69000"/>
            </a:srgbClr>
          </a:solidFill>
          <a:ln>
            <a:solidFill>
              <a:srgbClr val="08AC91">
                <a:alpha val="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s-ES"/>
          </a:p>
        </p:txBody>
      </p:sp>
      <p:sp>
        <p:nvSpPr>
          <p:cNvPr id="17" name="16 CuadroTexto"/>
          <p:cNvSpPr txBox="1"/>
          <p:nvPr/>
        </p:nvSpPr>
        <p:spPr>
          <a:xfrm>
            <a:off x="1132319" y="3296286"/>
            <a:ext cx="25202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>
                <a:solidFill>
                  <a:schemeClr val="bg1"/>
                </a:solidFill>
                <a:latin typeface="+mn-lt"/>
              </a:rPr>
              <a:t>PLAYSTATION TALENTS </a:t>
            </a:r>
          </a:p>
          <a:p>
            <a:pPr algn="ctr"/>
            <a:r>
              <a:rPr lang="es-ES" sz="1600" b="1" dirty="0">
                <a:solidFill>
                  <a:schemeClr val="bg1"/>
                </a:solidFill>
                <a:latin typeface="+mn-lt"/>
              </a:rPr>
              <a:t>(SEVILLA Y MÁLAGA)</a:t>
            </a:r>
          </a:p>
        </p:txBody>
      </p:sp>
      <p:sp>
        <p:nvSpPr>
          <p:cNvPr id="25" name="1 Rectángulo">
            <a:extLst>
              <a:ext uri="{FF2B5EF4-FFF2-40B4-BE49-F238E27FC236}">
                <a16:creationId xmlns="" xmlns:a16="http://schemas.microsoft.com/office/drawing/2014/main" id="{33AD84C6-761A-426F-A018-40D3A0B15B4E}"/>
              </a:ext>
            </a:extLst>
          </p:cNvPr>
          <p:cNvSpPr/>
          <p:nvPr/>
        </p:nvSpPr>
        <p:spPr>
          <a:xfrm>
            <a:off x="994725" y="478123"/>
            <a:ext cx="710034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sz="2400" b="1" dirty="0">
                <a:solidFill>
                  <a:srgbClr val="08AC91"/>
                </a:solidFill>
                <a:latin typeface="+mj-lt"/>
              </a:rPr>
              <a:t>ACUERDOS Y CONVENIOS DE COLABORACIÓN </a:t>
            </a:r>
            <a:r>
              <a:rPr lang="es-ES" sz="2400" b="1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CON ENTIDADES DEL ECOSISTEMA EMPRENDEDOR</a:t>
            </a:r>
          </a:p>
        </p:txBody>
      </p:sp>
      <p:pic>
        <p:nvPicPr>
          <p:cNvPr id="27" name="16 Imagen" descr="IMG-20171027-WA0003-1024x687.jpg">
            <a:extLst>
              <a:ext uri="{FF2B5EF4-FFF2-40B4-BE49-F238E27FC236}">
                <a16:creationId xmlns="" xmlns:a16="http://schemas.microsoft.com/office/drawing/2014/main" id="{8810BAB8-55AD-4C8A-A490-53C813E235B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/>
          <a:srcRect l="5858" t="5813" r="4780" b="16886"/>
          <a:stretch/>
        </p:blipFill>
        <p:spPr>
          <a:xfrm>
            <a:off x="4633259" y="1576805"/>
            <a:ext cx="3285542" cy="197590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8" name="14 CuadroTexto">
            <a:extLst>
              <a:ext uri="{FF2B5EF4-FFF2-40B4-BE49-F238E27FC236}">
                <a16:creationId xmlns="" xmlns:a16="http://schemas.microsoft.com/office/drawing/2014/main" id="{2F78AF27-2CC7-495F-ABDE-B864A0B642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27368" y="3822189"/>
            <a:ext cx="3326389" cy="27699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buFont typeface="Arial" pitchFamily="34" charset="0"/>
              <a:buNone/>
            </a:pPr>
            <a:r>
              <a:rPr lang="es-E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Colaboración para el desarrollo de la cultura emprendedora en la provincia de Cádiz:</a:t>
            </a:r>
            <a:endParaRPr lang="es-ES" altLang="es-ES" sz="16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  <a:p>
            <a:pPr marL="450850" indent="-265113" eaLnBrk="1" hangingPunct="1">
              <a:buFont typeface="Arial" panose="020B0604020202020204" pitchFamily="34" charset="0"/>
              <a:buChar char="•"/>
            </a:pPr>
            <a:r>
              <a:rPr lang="es-E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Capacitación</a:t>
            </a:r>
            <a:r>
              <a:rPr lang="es-E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 en materia de emprendimiento</a:t>
            </a:r>
          </a:p>
          <a:p>
            <a:pPr marL="450850" indent="-265113" eaLnBrk="1" hangingPunct="1">
              <a:buFont typeface="Arial" panose="020B0604020202020204" pitchFamily="34" charset="0"/>
              <a:buChar char="•"/>
            </a:pPr>
            <a:r>
              <a:rPr lang="es-E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Fomento de la creatividad e i</a:t>
            </a:r>
            <a:r>
              <a:rPr lang="es-E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mpulso de ideas competitivas</a:t>
            </a:r>
          </a:p>
          <a:p>
            <a:pPr marL="450850" indent="-265113" eaLnBrk="1" hangingPunct="1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Puesta en marcha de </a:t>
            </a:r>
            <a:r>
              <a:rPr lang="es-E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programas específicos de aceleración </a:t>
            </a:r>
            <a:r>
              <a:rPr lang="es-E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de empresas.</a:t>
            </a:r>
          </a:p>
          <a:p>
            <a:pPr eaLnBrk="1" hangingPunct="1">
              <a:buFont typeface="Arial" pitchFamily="34" charset="0"/>
              <a:buNone/>
            </a:pPr>
            <a:endParaRPr lang="es-ES" altLang="es-ES" sz="14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</a:endParaRPr>
          </a:p>
        </p:txBody>
      </p:sp>
      <p:sp>
        <p:nvSpPr>
          <p:cNvPr id="29" name="19 Rectángulo">
            <a:extLst>
              <a:ext uri="{FF2B5EF4-FFF2-40B4-BE49-F238E27FC236}">
                <a16:creationId xmlns="" xmlns:a16="http://schemas.microsoft.com/office/drawing/2014/main" id="{FF5BC51F-3A90-452F-B4BE-B829E7F354C4}"/>
              </a:ext>
            </a:extLst>
          </p:cNvPr>
          <p:cNvSpPr/>
          <p:nvPr/>
        </p:nvSpPr>
        <p:spPr>
          <a:xfrm>
            <a:off x="4605191" y="3233231"/>
            <a:ext cx="3348566" cy="431563"/>
          </a:xfrm>
          <a:prstGeom prst="rect">
            <a:avLst/>
          </a:prstGeom>
          <a:solidFill>
            <a:srgbClr val="08A88D">
              <a:alpha val="69000"/>
            </a:srgbClr>
          </a:solidFill>
          <a:ln>
            <a:solidFill>
              <a:srgbClr val="08AC91">
                <a:alpha val="0"/>
              </a:srgb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s-ES"/>
          </a:p>
        </p:txBody>
      </p:sp>
      <p:sp>
        <p:nvSpPr>
          <p:cNvPr id="30" name="20 CuadroTexto">
            <a:extLst>
              <a:ext uri="{FF2B5EF4-FFF2-40B4-BE49-F238E27FC236}">
                <a16:creationId xmlns="" xmlns:a16="http://schemas.microsoft.com/office/drawing/2014/main" id="{A7950823-57E9-4A88-BDA4-C44A057E4826}"/>
              </a:ext>
            </a:extLst>
          </p:cNvPr>
          <p:cNvSpPr txBox="1"/>
          <p:nvPr/>
        </p:nvSpPr>
        <p:spPr>
          <a:xfrm>
            <a:off x="4896645" y="3203129"/>
            <a:ext cx="2758769" cy="46166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solidFill>
                  <a:schemeClr val="bg1"/>
                </a:solidFill>
                <a:latin typeface="+mn-lt"/>
              </a:rPr>
              <a:t>IKEA</a:t>
            </a:r>
            <a:endParaRPr lang="es-ES" sz="2400" b="1" dirty="0">
              <a:solidFill>
                <a:schemeClr val="bg1"/>
              </a:solidFill>
              <a:latin typeface="+mn-lt"/>
            </a:endParaRPr>
          </a:p>
        </p:txBody>
      </p:sp>
    </p:spTree>
  </p:cSld>
  <p:clrMapOvr>
    <a:masterClrMapping/>
  </p:clrMapOvr>
  <p:transition spd="slow" advClick="0"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13 CuadroTexto"/>
          <p:cNvSpPr txBox="1"/>
          <p:nvPr/>
        </p:nvSpPr>
        <p:spPr>
          <a:xfrm>
            <a:off x="467544" y="6381328"/>
            <a:ext cx="18722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ANDALUCÍA</a:t>
            </a:r>
            <a:r>
              <a:rPr lang="es-ES" sz="1200" b="1" dirty="0">
                <a:solidFill>
                  <a:schemeClr val="bg1"/>
                </a:solidFill>
                <a:latin typeface="+mn-lt"/>
              </a:rPr>
              <a:t>  </a:t>
            </a:r>
            <a:r>
              <a:rPr lang="es-ES" sz="1200" b="1" dirty="0">
                <a:solidFill>
                  <a:srgbClr val="08A88D"/>
                </a:solidFill>
                <a:latin typeface="+mn-lt"/>
              </a:rPr>
              <a:t>EMPRENDE</a:t>
            </a:r>
          </a:p>
        </p:txBody>
      </p:sp>
      <p:cxnSp>
        <p:nvCxnSpPr>
          <p:cNvPr id="15" name="14 Conector recto"/>
          <p:cNvCxnSpPr>
            <a:stCxn id="14" idx="3"/>
          </p:cNvCxnSpPr>
          <p:nvPr/>
        </p:nvCxnSpPr>
        <p:spPr>
          <a:xfrm>
            <a:off x="2339752" y="6519828"/>
            <a:ext cx="6048672" cy="5516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15 CuadroTexto"/>
          <p:cNvSpPr txBox="1"/>
          <p:nvPr/>
        </p:nvSpPr>
        <p:spPr>
          <a:xfrm>
            <a:off x="8388424" y="6381328"/>
            <a:ext cx="4320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39</a:t>
            </a:r>
          </a:p>
        </p:txBody>
      </p:sp>
      <p:sp>
        <p:nvSpPr>
          <p:cNvPr id="19" name="14 CuadroTexto"/>
          <p:cNvSpPr txBox="1">
            <a:spLocks noChangeArrowheads="1"/>
          </p:cNvSpPr>
          <p:nvPr/>
        </p:nvSpPr>
        <p:spPr bwMode="auto">
          <a:xfrm>
            <a:off x="5871711" y="5622339"/>
            <a:ext cx="289674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es-ES" altLang="es-E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</a:rPr>
              <a:t>Impulso de </a:t>
            </a:r>
            <a:r>
              <a:rPr lang="es-ES" altLang="es-E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</a:rPr>
              <a:t>proyectos tecnológicos</a:t>
            </a:r>
            <a:r>
              <a:rPr lang="es-ES" altLang="es-E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</a:rPr>
              <a:t> mediante asesoría experta, </a:t>
            </a:r>
            <a:r>
              <a:rPr lang="es-ES" altLang="es-ES" sz="1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</a:rPr>
              <a:t>mentoring</a:t>
            </a:r>
            <a:r>
              <a:rPr lang="es-ES" altLang="es-E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</a:rPr>
              <a:t>, formación…</a:t>
            </a:r>
          </a:p>
        </p:txBody>
      </p:sp>
      <p:pic>
        <p:nvPicPr>
          <p:cNvPr id="5121" name="Picture 1"/>
          <p:cNvPicPr>
            <a:picLocks noChangeAspect="1" noChangeArrowheads="1"/>
          </p:cNvPicPr>
          <p:nvPr/>
        </p:nvPicPr>
        <p:blipFill rotWithShape="1">
          <a:blip r:embed="rId2" cstate="email"/>
          <a:srcRect l="7576" t="9100" r="13916" b="1293"/>
          <a:stretch/>
        </p:blipFill>
        <p:spPr bwMode="auto">
          <a:xfrm>
            <a:off x="5931151" y="3801614"/>
            <a:ext cx="2261236" cy="17214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4" name="23 Rectángulo"/>
          <p:cNvSpPr/>
          <p:nvPr/>
        </p:nvSpPr>
        <p:spPr>
          <a:xfrm>
            <a:off x="5931151" y="5065149"/>
            <a:ext cx="2261236" cy="524091"/>
          </a:xfrm>
          <a:prstGeom prst="rect">
            <a:avLst/>
          </a:prstGeom>
          <a:solidFill>
            <a:srgbClr val="08A88D">
              <a:alpha val="69000"/>
            </a:srgbClr>
          </a:solidFill>
          <a:ln>
            <a:solidFill>
              <a:srgbClr val="08AC91">
                <a:alpha val="0"/>
              </a:srgb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s-ES"/>
          </a:p>
        </p:txBody>
      </p:sp>
      <p:sp>
        <p:nvSpPr>
          <p:cNvPr id="25" name="24 CuadroTexto"/>
          <p:cNvSpPr txBox="1"/>
          <p:nvPr/>
        </p:nvSpPr>
        <p:spPr>
          <a:xfrm>
            <a:off x="5303490" y="5129583"/>
            <a:ext cx="3464961" cy="36933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solidFill>
                  <a:schemeClr val="bg1"/>
                </a:solidFill>
                <a:latin typeface="+mn-lt"/>
              </a:rPr>
              <a:t>MINERVA-VODAFONE</a:t>
            </a:r>
            <a:endParaRPr lang="es-ES" sz="1400" b="1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23" name="Imagen 14">
            <a:extLst>
              <a:ext uri="{FF2B5EF4-FFF2-40B4-BE49-F238E27FC236}">
                <a16:creationId xmlns="" xmlns:a16="http://schemas.microsoft.com/office/drawing/2014/main" id="{EAA46186-CEE9-456E-A5B9-3165EAB74FC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/>
          <a:srcRect t="5633"/>
          <a:stretch/>
        </p:blipFill>
        <p:spPr bwMode="auto">
          <a:xfrm>
            <a:off x="775565" y="3772237"/>
            <a:ext cx="2664294" cy="1721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22 Rectángulo">
            <a:extLst>
              <a:ext uri="{FF2B5EF4-FFF2-40B4-BE49-F238E27FC236}">
                <a16:creationId xmlns="" xmlns:a16="http://schemas.microsoft.com/office/drawing/2014/main" id="{6DDB7FF7-FF33-44DF-8970-C6DB08CDE8F6}"/>
              </a:ext>
            </a:extLst>
          </p:cNvPr>
          <p:cNvSpPr/>
          <p:nvPr/>
        </p:nvSpPr>
        <p:spPr>
          <a:xfrm>
            <a:off x="775563" y="5445224"/>
            <a:ext cx="2664296" cy="584775"/>
          </a:xfrm>
          <a:prstGeom prst="rect">
            <a:avLst/>
          </a:prstGeom>
          <a:solidFill>
            <a:srgbClr val="08A88D">
              <a:alpha val="69000"/>
            </a:srgbClr>
          </a:solidFill>
          <a:ln>
            <a:solidFill>
              <a:srgbClr val="08AC91">
                <a:alpha val="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s-ES"/>
          </a:p>
        </p:txBody>
      </p:sp>
      <p:sp>
        <p:nvSpPr>
          <p:cNvPr id="27" name="23 CuadroTexto">
            <a:extLst>
              <a:ext uri="{FF2B5EF4-FFF2-40B4-BE49-F238E27FC236}">
                <a16:creationId xmlns="" xmlns:a16="http://schemas.microsoft.com/office/drawing/2014/main" id="{9CC0238E-B39B-4120-AD03-E8F991BF7678}"/>
              </a:ext>
            </a:extLst>
          </p:cNvPr>
          <p:cNvSpPr txBox="1"/>
          <p:nvPr/>
        </p:nvSpPr>
        <p:spPr>
          <a:xfrm>
            <a:off x="781968" y="5373216"/>
            <a:ext cx="26578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solidFill>
                  <a:schemeClr val="bg1"/>
                </a:solidFill>
                <a:latin typeface="+mn-lt"/>
              </a:rPr>
              <a:t>ANDALUCÍA OPEN FUTURE TELEFÓNICA</a:t>
            </a:r>
          </a:p>
        </p:txBody>
      </p:sp>
      <p:sp>
        <p:nvSpPr>
          <p:cNvPr id="28" name="14 CuadroTexto">
            <a:extLst>
              <a:ext uri="{FF2B5EF4-FFF2-40B4-BE49-F238E27FC236}">
                <a16:creationId xmlns="" xmlns:a16="http://schemas.microsoft.com/office/drawing/2014/main" id="{6B3991B6-4D6C-4FA1-B314-22CA94BEDB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11867" y="3803556"/>
            <a:ext cx="216024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es-ES" altLang="es-E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</a:rPr>
              <a:t>Iniciativa de apoyo al </a:t>
            </a:r>
            <a:r>
              <a:rPr lang="es-ES" altLang="es-E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</a:rPr>
              <a:t>emprendimiento basado en la innovación</a:t>
            </a:r>
            <a:r>
              <a:rPr lang="es-ES" altLang="es-E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</a:rPr>
              <a:t>, impulsada por la Junta de Andalucía y Telefónica. </a:t>
            </a:r>
          </a:p>
        </p:txBody>
      </p:sp>
      <p:pic>
        <p:nvPicPr>
          <p:cNvPr id="29" name="Imagen 4">
            <a:extLst>
              <a:ext uri="{FF2B5EF4-FFF2-40B4-BE49-F238E27FC236}">
                <a16:creationId xmlns="" xmlns:a16="http://schemas.microsoft.com/office/drawing/2014/main" id="{08E02C69-F0AC-45D1-A9F6-71A0341F4A8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/>
          <a:srcRect t="29937"/>
          <a:stretch/>
        </p:blipFill>
        <p:spPr bwMode="auto">
          <a:xfrm>
            <a:off x="755577" y="1446169"/>
            <a:ext cx="3453481" cy="16216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" name="18 Rectángulo">
            <a:extLst>
              <a:ext uri="{FF2B5EF4-FFF2-40B4-BE49-F238E27FC236}">
                <a16:creationId xmlns="" xmlns:a16="http://schemas.microsoft.com/office/drawing/2014/main" id="{11F413C4-9324-4197-98FF-FF31E78E7D38}"/>
              </a:ext>
            </a:extLst>
          </p:cNvPr>
          <p:cNvSpPr/>
          <p:nvPr/>
        </p:nvSpPr>
        <p:spPr>
          <a:xfrm>
            <a:off x="755576" y="3037217"/>
            <a:ext cx="3464961" cy="446988"/>
          </a:xfrm>
          <a:prstGeom prst="rect">
            <a:avLst/>
          </a:prstGeom>
          <a:solidFill>
            <a:srgbClr val="08A88D">
              <a:alpha val="69000"/>
            </a:srgbClr>
          </a:solidFill>
          <a:ln>
            <a:solidFill>
              <a:srgbClr val="08AC91">
                <a:alpha val="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s-ES"/>
          </a:p>
        </p:txBody>
      </p:sp>
      <p:sp>
        <p:nvSpPr>
          <p:cNvPr id="31" name="19 CuadroTexto">
            <a:extLst>
              <a:ext uri="{FF2B5EF4-FFF2-40B4-BE49-F238E27FC236}">
                <a16:creationId xmlns="" xmlns:a16="http://schemas.microsoft.com/office/drawing/2014/main" id="{5B690CDD-9593-42FB-B6E9-9A5C69250A20}"/>
              </a:ext>
            </a:extLst>
          </p:cNvPr>
          <p:cNvSpPr txBox="1"/>
          <p:nvPr/>
        </p:nvSpPr>
        <p:spPr>
          <a:xfrm>
            <a:off x="771292" y="3080508"/>
            <a:ext cx="34649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solidFill>
                  <a:schemeClr val="bg1"/>
                </a:solidFill>
                <a:latin typeface="+mn-lt"/>
              </a:rPr>
              <a:t>GIRA MUJERES COCA-COLA</a:t>
            </a:r>
          </a:p>
        </p:txBody>
      </p:sp>
      <p:sp>
        <p:nvSpPr>
          <p:cNvPr id="32" name="14 CuadroTexto">
            <a:extLst>
              <a:ext uri="{FF2B5EF4-FFF2-40B4-BE49-F238E27FC236}">
                <a16:creationId xmlns="" xmlns:a16="http://schemas.microsoft.com/office/drawing/2014/main" id="{EF8FAE6C-1CF6-47DE-A252-0840EA5E50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7984" y="1484784"/>
            <a:ext cx="3164247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es-ES" altLang="es-E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Destinado a </a:t>
            </a:r>
            <a:r>
              <a:rPr lang="es-ES" altLang="es-E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favorecer el empoderamiento de mujeres</a:t>
            </a:r>
            <a:r>
              <a:rPr lang="es-ES" altLang="es-E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, especialmente del ámbito rural, a través de formación especializada y a impulsar sus ideas de negocios. </a:t>
            </a:r>
          </a:p>
        </p:txBody>
      </p:sp>
      <p:sp>
        <p:nvSpPr>
          <p:cNvPr id="33" name="1 Rectángulo">
            <a:extLst>
              <a:ext uri="{FF2B5EF4-FFF2-40B4-BE49-F238E27FC236}">
                <a16:creationId xmlns="" xmlns:a16="http://schemas.microsoft.com/office/drawing/2014/main" id="{572B3CB0-4386-46F0-9A55-56D761DE63C0}"/>
              </a:ext>
            </a:extLst>
          </p:cNvPr>
          <p:cNvSpPr/>
          <p:nvPr/>
        </p:nvSpPr>
        <p:spPr>
          <a:xfrm>
            <a:off x="994725" y="478123"/>
            <a:ext cx="710034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sz="2400" b="1" dirty="0">
                <a:solidFill>
                  <a:srgbClr val="08AC91"/>
                </a:solidFill>
                <a:latin typeface="+mj-lt"/>
              </a:rPr>
              <a:t>ACUERDOS Y CONVENIOS DE COLABORACIÓN </a:t>
            </a:r>
            <a:r>
              <a:rPr lang="es-ES" sz="2400" b="1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CON ENTIDADES DEL ECOSISTEMA EMPRENDEDOR</a:t>
            </a:r>
          </a:p>
        </p:txBody>
      </p:sp>
    </p:spTree>
  </p:cSld>
  <p:clrMapOvr>
    <a:masterClrMapping/>
  </p:clrMapOvr>
  <p:transition spd="slow" advClick="0"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uadroTexto"/>
          <p:cNvSpPr txBox="1"/>
          <p:nvPr/>
        </p:nvSpPr>
        <p:spPr>
          <a:xfrm>
            <a:off x="467544" y="6381328"/>
            <a:ext cx="18722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ANDALUCÍA</a:t>
            </a:r>
            <a:r>
              <a:rPr lang="es-ES" sz="1200" b="1" dirty="0">
                <a:solidFill>
                  <a:schemeClr val="bg1"/>
                </a:solidFill>
                <a:latin typeface="+mn-lt"/>
              </a:rPr>
              <a:t>  </a:t>
            </a:r>
            <a:r>
              <a:rPr lang="es-ES" sz="1200" b="1" dirty="0">
                <a:solidFill>
                  <a:srgbClr val="08A88D"/>
                </a:solidFill>
                <a:latin typeface="+mn-lt"/>
              </a:rPr>
              <a:t>EMPRENDE</a:t>
            </a:r>
          </a:p>
        </p:txBody>
      </p:sp>
      <p:cxnSp>
        <p:nvCxnSpPr>
          <p:cNvPr id="10" name="9 Conector recto"/>
          <p:cNvCxnSpPr>
            <a:stCxn id="9" idx="3"/>
          </p:cNvCxnSpPr>
          <p:nvPr/>
        </p:nvCxnSpPr>
        <p:spPr>
          <a:xfrm>
            <a:off x="2339752" y="6519828"/>
            <a:ext cx="6048672" cy="5516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10 CuadroTexto"/>
          <p:cNvSpPr txBox="1"/>
          <p:nvPr/>
        </p:nvSpPr>
        <p:spPr>
          <a:xfrm>
            <a:off x="8388424" y="6381328"/>
            <a:ext cx="4320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40</a:t>
            </a:r>
          </a:p>
        </p:txBody>
      </p:sp>
      <p:pic>
        <p:nvPicPr>
          <p:cNvPr id="17" name="16 Imagen" descr="3.jpg"/>
          <p:cNvPicPr>
            <a:picLocks noChangeAspect="1"/>
          </p:cNvPicPr>
          <p:nvPr/>
        </p:nvPicPr>
        <p:blipFill rotWithShape="1">
          <a:blip r:embed="rId2" cstate="email"/>
          <a:srcRect l="12169" t="16667" r="-1" b="18354"/>
          <a:stretch/>
        </p:blipFill>
        <p:spPr>
          <a:xfrm>
            <a:off x="5630938" y="1705251"/>
            <a:ext cx="2719588" cy="140371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053" name="Picture 5" descr="https://www.andaluciaemprende.es/wp-content/uploads/2017/09/Sevilla1.jpg"/>
          <p:cNvPicPr>
            <a:picLocks noChangeAspect="1" noChangeArrowheads="1"/>
          </p:cNvPicPr>
          <p:nvPr/>
        </p:nvPicPr>
        <p:blipFill rotWithShape="1">
          <a:blip r:embed="rId3" cstate="email"/>
          <a:srcRect t="18731" r="17392"/>
          <a:stretch/>
        </p:blipFill>
        <p:spPr bwMode="auto">
          <a:xfrm>
            <a:off x="971600" y="3933056"/>
            <a:ext cx="2736304" cy="166271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9" name="18 Rectángulo"/>
          <p:cNvSpPr/>
          <p:nvPr/>
        </p:nvSpPr>
        <p:spPr>
          <a:xfrm>
            <a:off x="5623095" y="3068960"/>
            <a:ext cx="2755592" cy="720080"/>
          </a:xfrm>
          <a:prstGeom prst="rect">
            <a:avLst/>
          </a:prstGeom>
          <a:solidFill>
            <a:srgbClr val="08A88D">
              <a:alpha val="69000"/>
            </a:srgbClr>
          </a:solidFill>
          <a:ln>
            <a:solidFill>
              <a:srgbClr val="08AC91">
                <a:alpha val="0"/>
              </a:srgb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s-ES"/>
          </a:p>
        </p:txBody>
      </p:sp>
      <p:sp>
        <p:nvSpPr>
          <p:cNvPr id="20" name="19 CuadroTexto"/>
          <p:cNvSpPr txBox="1"/>
          <p:nvPr/>
        </p:nvSpPr>
        <p:spPr>
          <a:xfrm>
            <a:off x="5606379" y="3068960"/>
            <a:ext cx="2755592" cy="64633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solidFill>
                  <a:schemeClr val="bg1"/>
                </a:solidFill>
                <a:latin typeface="+mn-lt"/>
              </a:rPr>
              <a:t>INSTITUTO ANDALUZ </a:t>
            </a:r>
          </a:p>
          <a:p>
            <a:pPr algn="ctr"/>
            <a:r>
              <a:rPr lang="es-ES" b="1" dirty="0">
                <a:solidFill>
                  <a:schemeClr val="bg1"/>
                </a:solidFill>
                <a:latin typeface="+mn-lt"/>
              </a:rPr>
              <a:t>DE LA MUJER (IAM)</a:t>
            </a:r>
          </a:p>
        </p:txBody>
      </p:sp>
      <p:sp>
        <p:nvSpPr>
          <p:cNvPr id="21" name="20 CuadroTexto"/>
          <p:cNvSpPr txBox="1"/>
          <p:nvPr/>
        </p:nvSpPr>
        <p:spPr>
          <a:xfrm>
            <a:off x="1067272" y="1703710"/>
            <a:ext cx="432156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Integrar la perspectiva de género de manera transversal en los servicios de emprendimiento, en línea con la directiva marco de los Fondos Europeos para el horizonte 2020.</a:t>
            </a:r>
            <a:endParaRPr lang="es-ES" sz="1600" b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2" name="21 CuadroTexto"/>
          <p:cNvSpPr txBox="1"/>
          <p:nvPr/>
        </p:nvSpPr>
        <p:spPr>
          <a:xfrm>
            <a:off x="3902746" y="4370504"/>
            <a:ext cx="4483784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Reforzar conjuntamente la prestación de servicios de apoyo a emprendedores de la industria creativo-cultural andaluza.  </a:t>
            </a:r>
          </a:p>
          <a:p>
            <a:endParaRPr lang="es-ES" sz="14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8 jornadas de </a:t>
            </a:r>
            <a:r>
              <a:rPr lang="es-ES" sz="16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networking</a:t>
            </a:r>
            <a:r>
              <a:rPr lang="es-E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 </a:t>
            </a:r>
            <a:r>
              <a:rPr lang="es-E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para empresas del sector realizadas en todas las provincias andaluzas.</a:t>
            </a:r>
          </a:p>
        </p:txBody>
      </p:sp>
      <p:sp>
        <p:nvSpPr>
          <p:cNvPr id="23" name="22 Rectángulo"/>
          <p:cNvSpPr/>
          <p:nvPr/>
        </p:nvSpPr>
        <p:spPr>
          <a:xfrm>
            <a:off x="971600" y="5422056"/>
            <a:ext cx="2736304" cy="646331"/>
          </a:xfrm>
          <a:prstGeom prst="rect">
            <a:avLst/>
          </a:prstGeom>
          <a:solidFill>
            <a:srgbClr val="08A88D">
              <a:alpha val="69000"/>
            </a:srgbClr>
          </a:solidFill>
          <a:ln>
            <a:solidFill>
              <a:srgbClr val="08AC91">
                <a:alpha val="0"/>
              </a:srgb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s-ES"/>
          </a:p>
        </p:txBody>
      </p:sp>
      <p:sp>
        <p:nvSpPr>
          <p:cNvPr id="24" name="23 CuadroTexto"/>
          <p:cNvSpPr txBox="1"/>
          <p:nvPr/>
        </p:nvSpPr>
        <p:spPr>
          <a:xfrm>
            <a:off x="971600" y="5422056"/>
            <a:ext cx="2736304" cy="58477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>
                <a:solidFill>
                  <a:schemeClr val="bg1"/>
                </a:solidFill>
                <a:latin typeface="+mn-lt"/>
              </a:rPr>
              <a:t>AGENCIA ANDALUZA DE INSTITUCIONES CULTURALES </a:t>
            </a:r>
          </a:p>
        </p:txBody>
      </p:sp>
      <p:sp>
        <p:nvSpPr>
          <p:cNvPr id="25" name="1 Rectángulo">
            <a:extLst>
              <a:ext uri="{FF2B5EF4-FFF2-40B4-BE49-F238E27FC236}">
                <a16:creationId xmlns="" xmlns:a16="http://schemas.microsoft.com/office/drawing/2014/main" id="{E33797C4-BDE0-4A50-999C-358C832BEE11}"/>
              </a:ext>
            </a:extLst>
          </p:cNvPr>
          <p:cNvSpPr/>
          <p:nvPr/>
        </p:nvSpPr>
        <p:spPr>
          <a:xfrm>
            <a:off x="994725" y="478123"/>
            <a:ext cx="710034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sz="2400" b="1" dirty="0">
                <a:solidFill>
                  <a:srgbClr val="08AC91"/>
                </a:solidFill>
                <a:latin typeface="+mj-lt"/>
              </a:rPr>
              <a:t>ACUERDOS Y CONVENIOS DE COLABORACIÓN </a:t>
            </a:r>
            <a:r>
              <a:rPr lang="es-ES" sz="2400" b="1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CON ENTIDADES DEL ECOSISTEMA EMPRENDEDOR</a:t>
            </a:r>
          </a:p>
        </p:txBody>
      </p:sp>
    </p:spTree>
  </p:cSld>
  <p:clrMapOvr>
    <a:masterClrMapping/>
  </p:clrMapOvr>
  <p:transition spd="slow" advClick="0"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>
            <a:extLst>
              <a:ext uri="{FF2B5EF4-FFF2-40B4-BE49-F238E27FC236}">
                <a16:creationId xmlns="" xmlns:a16="http://schemas.microsoft.com/office/drawing/2014/main" id="{E33797C4-BDE0-4A50-999C-358C832BEE11}"/>
              </a:ext>
            </a:extLst>
          </p:cNvPr>
          <p:cNvSpPr/>
          <p:nvPr/>
        </p:nvSpPr>
        <p:spPr>
          <a:xfrm>
            <a:off x="994725" y="478123"/>
            <a:ext cx="710034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sz="2400" b="1" dirty="0">
                <a:solidFill>
                  <a:srgbClr val="08AC91"/>
                </a:solidFill>
                <a:latin typeface="+mj-lt"/>
              </a:rPr>
              <a:t>ACUERDOS Y CONVENIOS DE COLABORACIÓN </a:t>
            </a:r>
            <a:r>
              <a:rPr lang="es-ES" sz="2400" b="1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CON ENTIDADES DEL ECOSISTEMA EMPRENDEDOR</a:t>
            </a:r>
          </a:p>
        </p:txBody>
      </p:sp>
      <p:grpSp>
        <p:nvGrpSpPr>
          <p:cNvPr id="20" name="19 Grupo"/>
          <p:cNvGrpSpPr/>
          <p:nvPr/>
        </p:nvGrpSpPr>
        <p:grpSpPr>
          <a:xfrm>
            <a:off x="3131840" y="1484784"/>
            <a:ext cx="2304256" cy="2232248"/>
            <a:chOff x="3131840" y="1484784"/>
            <a:chExt cx="2304256" cy="2232248"/>
          </a:xfrm>
        </p:grpSpPr>
        <p:pic>
          <p:nvPicPr>
            <p:cNvPr id="7" name="6 Imagen" descr="180425_convenio_IAPH_Andalucía Emprende_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31840" y="1484784"/>
              <a:ext cx="2274362" cy="1803108"/>
            </a:xfrm>
            <a:prstGeom prst="rect">
              <a:avLst/>
            </a:prstGeom>
          </p:spPr>
        </p:pic>
        <p:sp>
          <p:nvSpPr>
            <p:cNvPr id="8" name="7 CuadroTexto"/>
            <p:cNvSpPr txBox="1"/>
            <p:nvPr/>
          </p:nvSpPr>
          <p:spPr>
            <a:xfrm>
              <a:off x="3131840" y="2978368"/>
              <a:ext cx="2304256" cy="738664"/>
            </a:xfrm>
            <a:prstGeom prst="rect">
              <a:avLst/>
            </a:prstGeom>
            <a:solidFill>
              <a:srgbClr val="08AC91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400" b="1" dirty="0">
                  <a:solidFill>
                    <a:schemeClr val="bg1"/>
                  </a:solidFill>
                  <a:latin typeface="+mn-lt"/>
                </a:rPr>
                <a:t>INSTITUTO ANDALUZ DE PATRIMONIO HISTÓRICO (IAPH)</a:t>
              </a:r>
            </a:p>
          </p:txBody>
        </p:sp>
      </p:grpSp>
      <p:grpSp>
        <p:nvGrpSpPr>
          <p:cNvPr id="19" name="18 Grupo"/>
          <p:cNvGrpSpPr/>
          <p:nvPr/>
        </p:nvGrpSpPr>
        <p:grpSpPr>
          <a:xfrm>
            <a:off x="5652120" y="1484784"/>
            <a:ext cx="2160240" cy="2250832"/>
            <a:chOff x="6084168" y="1484784"/>
            <a:chExt cx="2160240" cy="2250832"/>
          </a:xfrm>
        </p:grpSpPr>
        <p:pic>
          <p:nvPicPr>
            <p:cNvPr id="11" name="10 Imagen" descr="Foto NP firma convenio AE-CEA.jpe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084168" y="1484784"/>
              <a:ext cx="2160240" cy="1855265"/>
            </a:xfrm>
            <a:prstGeom prst="rect">
              <a:avLst/>
            </a:prstGeom>
          </p:spPr>
        </p:pic>
        <p:sp>
          <p:nvSpPr>
            <p:cNvPr id="12" name="11 CuadroTexto"/>
            <p:cNvSpPr txBox="1"/>
            <p:nvPr/>
          </p:nvSpPr>
          <p:spPr>
            <a:xfrm>
              <a:off x="6084168" y="2996952"/>
              <a:ext cx="2160240" cy="738664"/>
            </a:xfrm>
            <a:prstGeom prst="rect">
              <a:avLst/>
            </a:prstGeom>
            <a:solidFill>
              <a:srgbClr val="08AC91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400" b="1" dirty="0">
                  <a:solidFill>
                    <a:schemeClr val="bg1"/>
                  </a:solidFill>
                  <a:latin typeface="+mn-lt"/>
                </a:rPr>
                <a:t>CONFEDERACIÓN DE EMPRESARIOS DE ANDALUCÍA (CEA)</a:t>
              </a:r>
            </a:p>
          </p:txBody>
        </p:sp>
      </p:grpSp>
      <p:sp>
        <p:nvSpPr>
          <p:cNvPr id="16" name="15 CuadroTexto"/>
          <p:cNvSpPr txBox="1"/>
          <p:nvPr/>
        </p:nvSpPr>
        <p:spPr>
          <a:xfrm>
            <a:off x="5652120" y="4221088"/>
            <a:ext cx="302433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Apostamos por la </a:t>
            </a:r>
            <a:r>
              <a:rPr lang="es-ES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colaboración público-privada  y entre organismos públicos </a:t>
            </a:r>
            <a:r>
              <a:rPr lang="es-ES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como vía para </a:t>
            </a:r>
            <a:r>
              <a:rPr lang="es-ES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impulsar</a:t>
            </a:r>
            <a:r>
              <a:rPr lang="es-ES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 la </a:t>
            </a:r>
            <a:r>
              <a:rPr lang="es-ES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creación</a:t>
            </a:r>
            <a:r>
              <a:rPr lang="es-ES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 y la </a:t>
            </a:r>
            <a:r>
              <a:rPr lang="es-ES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consolidación</a:t>
            </a:r>
            <a:r>
              <a:rPr lang="es-ES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 de </a:t>
            </a:r>
            <a:r>
              <a:rPr lang="es-ES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iniciativas emprendedoras innovadoras.</a:t>
            </a:r>
            <a:endParaRPr lang="es-ES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grpSp>
        <p:nvGrpSpPr>
          <p:cNvPr id="23" name="22 Grupo"/>
          <p:cNvGrpSpPr/>
          <p:nvPr/>
        </p:nvGrpSpPr>
        <p:grpSpPr>
          <a:xfrm>
            <a:off x="755576" y="1484784"/>
            <a:ext cx="4752528" cy="4843120"/>
            <a:chOff x="755576" y="1484784"/>
            <a:chExt cx="4752528" cy="4843120"/>
          </a:xfrm>
        </p:grpSpPr>
        <p:grpSp>
          <p:nvGrpSpPr>
            <p:cNvPr id="22" name="21 Grupo"/>
            <p:cNvGrpSpPr/>
            <p:nvPr/>
          </p:nvGrpSpPr>
          <p:grpSpPr>
            <a:xfrm>
              <a:off x="755576" y="1484784"/>
              <a:ext cx="2088232" cy="4843120"/>
              <a:chOff x="755576" y="1484784"/>
              <a:chExt cx="2088232" cy="4843120"/>
            </a:xfrm>
          </p:grpSpPr>
          <p:grpSp>
            <p:nvGrpSpPr>
              <p:cNvPr id="21" name="20 Grupo"/>
              <p:cNvGrpSpPr/>
              <p:nvPr/>
            </p:nvGrpSpPr>
            <p:grpSpPr>
              <a:xfrm>
                <a:off x="755576" y="1484784"/>
                <a:ext cx="2088232" cy="2250832"/>
                <a:chOff x="755576" y="1484784"/>
                <a:chExt cx="2088232" cy="2250832"/>
              </a:xfrm>
            </p:grpSpPr>
            <p:pic>
              <p:nvPicPr>
                <p:cNvPr id="3" name="2 Imagen" descr="2.jpg"/>
                <p:cNvPicPr>
                  <a:picLocks noChangeAspect="1"/>
                </p:cNvPicPr>
                <p:nvPr/>
              </p:nvPicPr>
              <p:blipFill>
                <a:blip r:embed="rId4" cstate="print"/>
                <a:stretch>
                  <a:fillRect/>
                </a:stretch>
              </p:blipFill>
              <p:spPr>
                <a:xfrm>
                  <a:off x="755576" y="1484784"/>
                  <a:ext cx="2088232" cy="1583083"/>
                </a:xfrm>
                <a:prstGeom prst="rect">
                  <a:avLst/>
                </a:prstGeom>
              </p:spPr>
            </p:pic>
            <p:sp>
              <p:nvSpPr>
                <p:cNvPr id="6" name="5 CuadroTexto"/>
                <p:cNvSpPr txBox="1"/>
                <p:nvPr/>
              </p:nvSpPr>
              <p:spPr>
                <a:xfrm>
                  <a:off x="755576" y="2996952"/>
                  <a:ext cx="2088232" cy="738664"/>
                </a:xfrm>
                <a:prstGeom prst="rect">
                  <a:avLst/>
                </a:prstGeom>
                <a:solidFill>
                  <a:srgbClr val="08AC9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s-ES" sz="1400" b="1" dirty="0">
                      <a:solidFill>
                        <a:schemeClr val="bg1"/>
                      </a:solidFill>
                      <a:latin typeface="+mn-lt"/>
                    </a:rPr>
                    <a:t>ESCUELA SUPERIOR DE VIDEOJUEGOS Y ARTE DIGITAL (EVAD)</a:t>
                  </a:r>
                </a:p>
              </p:txBody>
            </p:sp>
          </p:grpSp>
          <p:pic>
            <p:nvPicPr>
              <p:cNvPr id="13" name="12 Imagen" descr="Foto NP firma convenio AE-FAMP.jpg"/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755576" y="4005064"/>
                <a:ext cx="2088232" cy="1679847"/>
              </a:xfrm>
              <a:prstGeom prst="rect">
                <a:avLst/>
              </a:prstGeom>
            </p:spPr>
          </p:pic>
          <p:sp>
            <p:nvSpPr>
              <p:cNvPr id="14" name="13 CuadroTexto"/>
              <p:cNvSpPr txBox="1"/>
              <p:nvPr/>
            </p:nvSpPr>
            <p:spPr>
              <a:xfrm>
                <a:off x="755576" y="5589240"/>
                <a:ext cx="2088232" cy="738664"/>
              </a:xfrm>
              <a:prstGeom prst="rect">
                <a:avLst/>
              </a:prstGeom>
              <a:solidFill>
                <a:srgbClr val="08AC9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ES" sz="1400" b="1" dirty="0">
                    <a:solidFill>
                      <a:schemeClr val="bg1"/>
                    </a:solidFill>
                    <a:latin typeface="+mn-lt"/>
                  </a:rPr>
                  <a:t>FEDERACIÓN ANDALUZA DE MUNICIPIOS Y PROVINCIAS (FAMP)</a:t>
                </a:r>
              </a:p>
            </p:txBody>
          </p:sp>
        </p:grpSp>
        <p:pic>
          <p:nvPicPr>
            <p:cNvPr id="17" name="16 Imagen" descr="Foto firma convenio UCO.jp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203848" y="4005064"/>
              <a:ext cx="2291747" cy="1718810"/>
            </a:xfrm>
            <a:prstGeom prst="rect">
              <a:avLst/>
            </a:prstGeom>
          </p:spPr>
        </p:pic>
        <p:sp>
          <p:nvSpPr>
            <p:cNvPr id="18" name="17 CuadroTexto"/>
            <p:cNvSpPr txBox="1"/>
            <p:nvPr/>
          </p:nvSpPr>
          <p:spPr>
            <a:xfrm>
              <a:off x="3203848" y="5589240"/>
              <a:ext cx="2304256" cy="738664"/>
            </a:xfrm>
            <a:prstGeom prst="rect">
              <a:avLst/>
            </a:prstGeom>
            <a:solidFill>
              <a:srgbClr val="08AC91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endParaRPr lang="es-ES" sz="1400" b="1" dirty="0">
                <a:solidFill>
                  <a:schemeClr val="bg1"/>
                </a:solidFill>
                <a:latin typeface="+mn-lt"/>
              </a:endParaRPr>
            </a:p>
            <a:p>
              <a:pPr algn="ctr"/>
              <a:r>
                <a:rPr lang="es-ES" sz="1400" b="1" dirty="0">
                  <a:solidFill>
                    <a:schemeClr val="bg1"/>
                  </a:solidFill>
                  <a:latin typeface="+mn-lt"/>
                </a:rPr>
                <a:t>UNIVERSIDAD DE CÓRDOBA</a:t>
              </a:r>
            </a:p>
            <a:p>
              <a:pPr algn="ctr"/>
              <a:endParaRPr lang="es-ES" sz="1400" b="1" dirty="0">
                <a:solidFill>
                  <a:schemeClr val="bg1"/>
                </a:solidFill>
                <a:latin typeface="+mn-lt"/>
              </a:endParaRPr>
            </a:p>
          </p:txBody>
        </p:sp>
      </p:grpSp>
      <p:sp>
        <p:nvSpPr>
          <p:cNvPr id="24" name="23 CuadroTexto"/>
          <p:cNvSpPr txBox="1"/>
          <p:nvPr/>
        </p:nvSpPr>
        <p:spPr>
          <a:xfrm>
            <a:off x="467544" y="6381328"/>
            <a:ext cx="18722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ANDALUCÍA</a:t>
            </a:r>
            <a:r>
              <a:rPr lang="es-ES" sz="1200" b="1" dirty="0">
                <a:solidFill>
                  <a:schemeClr val="bg1"/>
                </a:solidFill>
                <a:latin typeface="+mn-lt"/>
              </a:rPr>
              <a:t>  </a:t>
            </a:r>
            <a:r>
              <a:rPr lang="es-ES" sz="1200" b="1" dirty="0">
                <a:solidFill>
                  <a:srgbClr val="08A88D"/>
                </a:solidFill>
                <a:latin typeface="+mn-lt"/>
              </a:rPr>
              <a:t>EMPRENDE</a:t>
            </a:r>
          </a:p>
        </p:txBody>
      </p:sp>
      <p:cxnSp>
        <p:nvCxnSpPr>
          <p:cNvPr id="25" name="24 Conector recto"/>
          <p:cNvCxnSpPr>
            <a:stCxn id="24" idx="3"/>
          </p:cNvCxnSpPr>
          <p:nvPr/>
        </p:nvCxnSpPr>
        <p:spPr>
          <a:xfrm>
            <a:off x="2339752" y="6519828"/>
            <a:ext cx="6048672" cy="5516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25 CuadroTexto"/>
          <p:cNvSpPr txBox="1"/>
          <p:nvPr/>
        </p:nvSpPr>
        <p:spPr>
          <a:xfrm>
            <a:off x="8388424" y="6381328"/>
            <a:ext cx="4320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41</a:t>
            </a:r>
          </a:p>
        </p:txBody>
      </p:sp>
    </p:spTree>
  </p:cSld>
  <p:clrMapOvr>
    <a:masterClrMapping/>
  </p:clrMapOvr>
  <p:transition spd="slow" advClick="0"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>
            <a:extLst>
              <a:ext uri="{FF2B5EF4-FFF2-40B4-BE49-F238E27FC236}">
                <a16:creationId xmlns="" xmlns:a16="http://schemas.microsoft.com/office/drawing/2014/main" id="{E33797C4-BDE0-4A50-999C-358C832BEE11}"/>
              </a:ext>
            </a:extLst>
          </p:cNvPr>
          <p:cNvSpPr/>
          <p:nvPr/>
        </p:nvSpPr>
        <p:spPr>
          <a:xfrm>
            <a:off x="994725" y="478123"/>
            <a:ext cx="710034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sz="2400" b="1" dirty="0">
                <a:solidFill>
                  <a:srgbClr val="08AC91"/>
                </a:solidFill>
                <a:latin typeface="+mj-lt"/>
              </a:rPr>
              <a:t>ACUERDOS Y CONVENIOS DE COLABORACIÓN </a:t>
            </a:r>
            <a:r>
              <a:rPr lang="es-ES" sz="2400" b="1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CON ENTIDADES BANCARIAS Y FINANCIERAS</a:t>
            </a:r>
          </a:p>
        </p:txBody>
      </p:sp>
      <p:pic>
        <p:nvPicPr>
          <p:cNvPr id="3" name="2 Imagen" descr="Foto NP convenio AE-B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932040" y="1818804"/>
            <a:ext cx="2592288" cy="1916832"/>
          </a:xfrm>
          <a:prstGeom prst="rect">
            <a:avLst/>
          </a:prstGeom>
        </p:spPr>
      </p:pic>
      <p:pic>
        <p:nvPicPr>
          <p:cNvPr id="4" name="3 Imagen" descr="Firma convenio AE-UNICAJ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75571" y="3597136"/>
            <a:ext cx="2459765" cy="1844824"/>
          </a:xfrm>
          <a:prstGeom prst="rect">
            <a:avLst/>
          </a:prstGeom>
        </p:spPr>
      </p:pic>
      <p:sp>
        <p:nvSpPr>
          <p:cNvPr id="5" name="4 CuadroTexto"/>
          <p:cNvSpPr txBox="1"/>
          <p:nvPr/>
        </p:nvSpPr>
        <p:spPr>
          <a:xfrm>
            <a:off x="4932040" y="3619004"/>
            <a:ext cx="2592288" cy="584775"/>
          </a:xfrm>
          <a:prstGeom prst="rect">
            <a:avLst/>
          </a:prstGeom>
          <a:solidFill>
            <a:srgbClr val="08AC9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solidFill>
                  <a:schemeClr val="bg1"/>
                </a:solidFill>
                <a:latin typeface="+mn-lt"/>
              </a:rPr>
              <a:t>BANCO SANTANDER</a:t>
            </a:r>
          </a:p>
          <a:p>
            <a:pPr algn="ctr"/>
            <a:endParaRPr lang="es-ES" sz="14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1075571" y="5397336"/>
            <a:ext cx="2448272" cy="584775"/>
          </a:xfrm>
          <a:prstGeom prst="rect">
            <a:avLst/>
          </a:prstGeom>
          <a:solidFill>
            <a:srgbClr val="08AC9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solidFill>
                  <a:schemeClr val="bg1"/>
                </a:solidFill>
                <a:latin typeface="+mn-lt"/>
              </a:rPr>
              <a:t>UNICAJA BANCO</a:t>
            </a:r>
          </a:p>
          <a:p>
            <a:pPr algn="ctr"/>
            <a:endParaRPr lang="es-ES" sz="14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7" name="15 CuadroTexto">
            <a:extLst>
              <a:ext uri="{FF2B5EF4-FFF2-40B4-BE49-F238E27FC236}">
                <a16:creationId xmlns="" xmlns:a16="http://schemas.microsoft.com/office/drawing/2014/main" id="{FEBE2EA1-81EB-4909-8A11-C7E3D8FFC447}"/>
              </a:ext>
            </a:extLst>
          </p:cNvPr>
          <p:cNvSpPr txBox="1"/>
          <p:nvPr/>
        </p:nvSpPr>
        <p:spPr>
          <a:xfrm>
            <a:off x="994725" y="1709827"/>
            <a:ext cx="302433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También colaboramos con entidades financieras para facilitarle a las personas emprendedoras apoyadas por Andalucía Emprende el acceso al crédito.</a:t>
            </a:r>
          </a:p>
        </p:txBody>
      </p:sp>
      <p:sp>
        <p:nvSpPr>
          <p:cNvPr id="8" name="7 CuadroTexto"/>
          <p:cNvSpPr txBox="1"/>
          <p:nvPr/>
        </p:nvSpPr>
        <p:spPr>
          <a:xfrm>
            <a:off x="467544" y="6381328"/>
            <a:ext cx="18722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ANDALUCÍA</a:t>
            </a:r>
            <a:r>
              <a:rPr lang="es-ES" sz="1200" b="1" dirty="0">
                <a:solidFill>
                  <a:schemeClr val="bg1"/>
                </a:solidFill>
                <a:latin typeface="+mn-lt"/>
              </a:rPr>
              <a:t>  </a:t>
            </a:r>
            <a:r>
              <a:rPr lang="es-ES" sz="1200" b="1" dirty="0">
                <a:solidFill>
                  <a:srgbClr val="08A88D"/>
                </a:solidFill>
                <a:latin typeface="+mn-lt"/>
              </a:rPr>
              <a:t>EMPRENDE</a:t>
            </a:r>
          </a:p>
        </p:txBody>
      </p:sp>
      <p:cxnSp>
        <p:nvCxnSpPr>
          <p:cNvPr id="9" name="8 Conector recto"/>
          <p:cNvCxnSpPr>
            <a:stCxn id="8" idx="3"/>
          </p:cNvCxnSpPr>
          <p:nvPr/>
        </p:nvCxnSpPr>
        <p:spPr>
          <a:xfrm>
            <a:off x="2339752" y="6519828"/>
            <a:ext cx="6048672" cy="5516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9 CuadroTexto"/>
          <p:cNvSpPr txBox="1"/>
          <p:nvPr/>
        </p:nvSpPr>
        <p:spPr>
          <a:xfrm>
            <a:off x="8388424" y="6381328"/>
            <a:ext cx="4320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42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="" xmlns:a16="http://schemas.microsoft.com/office/drawing/2014/main" id="{87D9201B-4224-46AE-B015-9D68F10545B1}"/>
              </a:ext>
            </a:extLst>
          </p:cNvPr>
          <p:cNvSpPr/>
          <p:nvPr/>
        </p:nvSpPr>
        <p:spPr>
          <a:xfrm>
            <a:off x="4822980" y="4441052"/>
            <a:ext cx="3600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Y para desarrollar conjuntamente iniciativas de financiación que impulsen el emprendimiento andaluz.</a:t>
            </a:r>
          </a:p>
        </p:txBody>
      </p:sp>
    </p:spTree>
  </p:cSld>
  <p:clrMapOvr>
    <a:masterClrMapping/>
  </p:clrMapOvr>
  <p:transition spd="slow" advClick="0"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8 Imagen" descr="Fotolia_83406894_Subscription_Monthly_M.jpg"/>
          <p:cNvPicPr>
            <a:picLocks noChangeAspect="1"/>
          </p:cNvPicPr>
          <p:nvPr/>
        </p:nvPicPr>
        <p:blipFill>
          <a:blip r:embed="rId2" cstate="email">
            <a:lum bright="2000" contrast="-28000"/>
          </a:blip>
          <a:srcRect/>
          <a:stretch>
            <a:fillRect/>
          </a:stretch>
        </p:blipFill>
        <p:spPr bwMode="auto">
          <a:xfrm>
            <a:off x="-4500563" y="-26988"/>
            <a:ext cx="14022388" cy="70770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6 Rectángulo"/>
          <p:cNvSpPr/>
          <p:nvPr/>
        </p:nvSpPr>
        <p:spPr>
          <a:xfrm>
            <a:off x="-4573016" y="4797152"/>
            <a:ext cx="14113568" cy="2403648"/>
          </a:xfrm>
          <a:prstGeom prst="rect">
            <a:avLst/>
          </a:prstGeom>
          <a:solidFill>
            <a:srgbClr val="08A88D">
              <a:alpha val="69000"/>
            </a:srgbClr>
          </a:solidFill>
          <a:ln>
            <a:solidFill>
              <a:srgbClr val="08AC91">
                <a:alpha val="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s-ES"/>
          </a:p>
        </p:txBody>
      </p:sp>
      <p:sp>
        <p:nvSpPr>
          <p:cNvPr id="34820" name="7 CuadroTexto"/>
          <p:cNvSpPr txBox="1">
            <a:spLocks noChangeArrowheads="1"/>
          </p:cNvSpPr>
          <p:nvPr/>
        </p:nvSpPr>
        <p:spPr bwMode="auto">
          <a:xfrm>
            <a:off x="3491880" y="5159375"/>
            <a:ext cx="6120433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es-ES" altLang="es-ES" sz="3200" b="1" dirty="0">
                <a:solidFill>
                  <a:schemeClr val="bg1"/>
                </a:solidFill>
                <a:latin typeface="Calibri" pitchFamily="34" charset="0"/>
              </a:rPr>
              <a:t>PLANIFICACIÓN ESTRATÉGICA Y GESTIÓN DEL CONOCIMIENTO</a:t>
            </a:r>
          </a:p>
        </p:txBody>
      </p:sp>
    </p:spTree>
  </p:cSld>
  <p:clrMapOvr>
    <a:masterClrMapping/>
  </p:clrMapOvr>
  <p:transition spd="slow" advClick="0"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37 Imagen" descr="Cerebro.PN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-540568" y="1052736"/>
            <a:ext cx="8906494" cy="5400600"/>
          </a:xfrm>
          <a:prstGeom prst="rect">
            <a:avLst/>
          </a:prstGeom>
        </p:spPr>
      </p:pic>
      <p:sp>
        <p:nvSpPr>
          <p:cNvPr id="14" name="13 Rectángulo"/>
          <p:cNvSpPr/>
          <p:nvPr/>
        </p:nvSpPr>
        <p:spPr>
          <a:xfrm>
            <a:off x="1879104" y="287299"/>
            <a:ext cx="66247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Arial" pitchFamily="34" charset="0"/>
              </a:rPr>
              <a:t>CONOCIMIENTO Y </a:t>
            </a:r>
            <a:r>
              <a:rPr lang="es-ES" sz="2800" b="1" dirty="0">
                <a:solidFill>
                  <a:srgbClr val="08AC91"/>
                </a:solidFill>
                <a:latin typeface="+mn-lt"/>
                <a:cs typeface="Arial" pitchFamily="34" charset="0"/>
              </a:rPr>
              <a:t>BUENAS PRÁCTICAS</a:t>
            </a:r>
            <a:endParaRPr lang="es-ES" sz="2800" dirty="0">
              <a:solidFill>
                <a:srgbClr val="08AC91"/>
              </a:solidFill>
              <a:latin typeface="+mn-lt"/>
            </a:endParaRPr>
          </a:p>
        </p:txBody>
      </p:sp>
      <p:sp>
        <p:nvSpPr>
          <p:cNvPr id="15" name="14 CuadroTexto"/>
          <p:cNvSpPr txBox="1"/>
          <p:nvPr/>
        </p:nvSpPr>
        <p:spPr>
          <a:xfrm>
            <a:off x="3776681" y="1812602"/>
            <a:ext cx="208823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ES" sz="1600" b="1" dirty="0">
                <a:solidFill>
                  <a:schemeClr val="bg1"/>
                </a:solidFill>
                <a:latin typeface="+mn-lt"/>
              </a:rPr>
              <a:t>Herramienta evaluación programas y servicios</a:t>
            </a:r>
          </a:p>
        </p:txBody>
      </p:sp>
      <p:sp>
        <p:nvSpPr>
          <p:cNvPr id="17" name="16 CuadroTexto"/>
          <p:cNvSpPr txBox="1"/>
          <p:nvPr/>
        </p:nvSpPr>
        <p:spPr>
          <a:xfrm>
            <a:off x="1445603" y="2655202"/>
            <a:ext cx="208823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ES" b="1" dirty="0">
                <a:solidFill>
                  <a:schemeClr val="bg1"/>
                </a:solidFill>
                <a:latin typeface="+mn-lt"/>
              </a:rPr>
              <a:t>Sistema Andaluz para Emprender</a:t>
            </a:r>
          </a:p>
        </p:txBody>
      </p:sp>
      <p:sp>
        <p:nvSpPr>
          <p:cNvPr id="25" name="24 CuadroTexto"/>
          <p:cNvSpPr txBox="1"/>
          <p:nvPr/>
        </p:nvSpPr>
        <p:spPr>
          <a:xfrm>
            <a:off x="107504" y="908720"/>
            <a:ext cx="2592288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s-ES" sz="1400" b="1" dirty="0">
                <a:solidFill>
                  <a:srgbClr val="42A5BC"/>
                </a:solidFill>
                <a:latin typeface="+mn-lt"/>
              </a:rPr>
              <a:t>Catálogo de todas las actuaciones</a:t>
            </a:r>
            <a:r>
              <a:rPr lang="es-ES" sz="1400" dirty="0">
                <a:solidFill>
                  <a:srgbClr val="42A5BC"/>
                </a:solidFill>
                <a:latin typeface="+mn-lt"/>
              </a:rPr>
              <a:t> </a:t>
            </a:r>
            <a:r>
              <a:rPr lang="es-E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que, en materia de </a:t>
            </a:r>
            <a:r>
              <a:rPr lang="es-ES" sz="1400" b="1" dirty="0">
                <a:solidFill>
                  <a:srgbClr val="42A5BC"/>
                </a:solidFill>
                <a:latin typeface="+mn-lt"/>
              </a:rPr>
              <a:t>fomento y apoyo al emprendimiento</a:t>
            </a:r>
            <a:r>
              <a:rPr lang="es-E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, realiza la Junta de Andalucía desde las distintas Consejerías y sus organismos adscritos</a:t>
            </a:r>
          </a:p>
        </p:txBody>
      </p:sp>
      <p:sp>
        <p:nvSpPr>
          <p:cNvPr id="35" name="34 CuadroTexto"/>
          <p:cNvSpPr txBox="1"/>
          <p:nvPr/>
        </p:nvSpPr>
        <p:spPr>
          <a:xfrm>
            <a:off x="467544" y="6381328"/>
            <a:ext cx="18722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ANDALUCÍA</a:t>
            </a:r>
            <a:r>
              <a:rPr lang="es-ES" sz="1200" b="1" dirty="0">
                <a:solidFill>
                  <a:schemeClr val="bg1"/>
                </a:solidFill>
                <a:latin typeface="+mn-lt"/>
              </a:rPr>
              <a:t>  </a:t>
            </a:r>
            <a:r>
              <a:rPr lang="es-ES" sz="1200" b="1" dirty="0">
                <a:solidFill>
                  <a:srgbClr val="08A88D"/>
                </a:solidFill>
                <a:latin typeface="+mn-lt"/>
              </a:rPr>
              <a:t>EMPRENDE</a:t>
            </a:r>
          </a:p>
        </p:txBody>
      </p:sp>
      <p:cxnSp>
        <p:nvCxnSpPr>
          <p:cNvPr id="36" name="35 Conector recto"/>
          <p:cNvCxnSpPr>
            <a:stCxn id="35" idx="3"/>
          </p:cNvCxnSpPr>
          <p:nvPr/>
        </p:nvCxnSpPr>
        <p:spPr>
          <a:xfrm>
            <a:off x="2339752" y="6519828"/>
            <a:ext cx="6048672" cy="5516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36 CuadroTexto"/>
          <p:cNvSpPr txBox="1"/>
          <p:nvPr/>
        </p:nvSpPr>
        <p:spPr>
          <a:xfrm>
            <a:off x="8388424" y="6381328"/>
            <a:ext cx="4320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44</a:t>
            </a:r>
          </a:p>
        </p:txBody>
      </p:sp>
      <p:sp>
        <p:nvSpPr>
          <p:cNvPr id="39" name="38 CuadroTexto"/>
          <p:cNvSpPr txBox="1"/>
          <p:nvPr/>
        </p:nvSpPr>
        <p:spPr>
          <a:xfrm>
            <a:off x="3260364" y="4211216"/>
            <a:ext cx="301733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solidFill>
                  <a:schemeClr val="bg1"/>
                </a:solidFill>
                <a:latin typeface="+mn-lt"/>
              </a:rPr>
              <a:t>Banco de proyectos empresariales para emprender</a:t>
            </a:r>
          </a:p>
        </p:txBody>
      </p:sp>
      <p:sp>
        <p:nvSpPr>
          <p:cNvPr id="40" name="39 CuadroTexto"/>
          <p:cNvSpPr txBox="1"/>
          <p:nvPr/>
        </p:nvSpPr>
        <p:spPr>
          <a:xfrm>
            <a:off x="909318" y="3904812"/>
            <a:ext cx="180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>
                <a:solidFill>
                  <a:schemeClr val="bg1"/>
                </a:solidFill>
                <a:latin typeface="+mn-lt"/>
              </a:rPr>
              <a:t>Biblioteca abierta de buenas prácticas</a:t>
            </a:r>
          </a:p>
        </p:txBody>
      </p:sp>
      <p:sp>
        <p:nvSpPr>
          <p:cNvPr id="23" name="19 CuadroTexto">
            <a:extLst>
              <a:ext uri="{FF2B5EF4-FFF2-40B4-BE49-F238E27FC236}">
                <a16:creationId xmlns="" xmlns:a16="http://schemas.microsoft.com/office/drawing/2014/main" id="{AC838675-232A-4CFA-9793-C43C171AEA51}"/>
              </a:ext>
            </a:extLst>
          </p:cNvPr>
          <p:cNvSpPr txBox="1"/>
          <p:nvPr/>
        </p:nvSpPr>
        <p:spPr>
          <a:xfrm>
            <a:off x="6589340" y="1208132"/>
            <a:ext cx="1943100" cy="95410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s-ES" sz="2400" b="1" dirty="0">
                <a:solidFill>
                  <a:srgbClr val="08AC91"/>
                </a:solidFill>
                <a:latin typeface="+mn-lt"/>
              </a:rPr>
              <a:t>91,5%</a:t>
            </a:r>
            <a:r>
              <a:rPr lang="es-ES" dirty="0">
                <a:solidFill>
                  <a:srgbClr val="08AC91"/>
                </a:solidFill>
                <a:latin typeface="+mn-lt"/>
              </a:rPr>
              <a:t> </a:t>
            </a:r>
            <a:r>
              <a:rPr lang="es-E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usuarios </a:t>
            </a:r>
          </a:p>
          <a:p>
            <a:pPr eaLnBrk="1" hangingPunct="1">
              <a:defRPr/>
            </a:pPr>
            <a:r>
              <a:rPr lang="es-E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satisfechos </a:t>
            </a:r>
          </a:p>
          <a:p>
            <a:pPr eaLnBrk="1" hangingPunct="1">
              <a:defRPr/>
            </a:pPr>
            <a:r>
              <a:rPr lang="es-E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o muy satisfechos</a:t>
            </a:r>
          </a:p>
        </p:txBody>
      </p:sp>
      <p:sp>
        <p:nvSpPr>
          <p:cNvPr id="24" name="19 CuadroTexto">
            <a:extLst>
              <a:ext uri="{FF2B5EF4-FFF2-40B4-BE49-F238E27FC236}">
                <a16:creationId xmlns="" xmlns:a16="http://schemas.microsoft.com/office/drawing/2014/main" id="{8293F5CD-A325-4AA5-A238-AC408EEE08EE}"/>
              </a:ext>
            </a:extLst>
          </p:cNvPr>
          <p:cNvSpPr txBox="1"/>
          <p:nvPr/>
        </p:nvSpPr>
        <p:spPr>
          <a:xfrm>
            <a:off x="157809" y="4912466"/>
            <a:ext cx="2520280" cy="13542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s-ES" sz="1400" b="1" dirty="0">
                <a:solidFill>
                  <a:srgbClr val="00B0F0"/>
                </a:solidFill>
                <a:latin typeface="+mn-lt"/>
              </a:rPr>
              <a:t>Repositorio de documentación en materia de emprendimiento </a:t>
            </a:r>
            <a:r>
              <a:rPr lang="es-E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con ponencias y publicaciones de ámbito nacional e internacional. </a:t>
            </a:r>
          </a:p>
          <a:p>
            <a:pPr eaLnBrk="1" hangingPunct="1">
              <a:defRPr/>
            </a:pPr>
            <a:endParaRPr lang="es-ES" sz="1200" b="1" dirty="0">
              <a:solidFill>
                <a:srgbClr val="00B0F0"/>
              </a:solidFill>
              <a:latin typeface="+mn-lt"/>
            </a:endParaRPr>
          </a:p>
        </p:txBody>
      </p:sp>
      <p:sp>
        <p:nvSpPr>
          <p:cNvPr id="41" name="40 CuadroTexto"/>
          <p:cNvSpPr txBox="1"/>
          <p:nvPr/>
        </p:nvSpPr>
        <p:spPr>
          <a:xfrm>
            <a:off x="5846572" y="2946431"/>
            <a:ext cx="12241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>
                <a:solidFill>
                  <a:schemeClr val="bg1"/>
                </a:solidFill>
                <a:latin typeface="+mn-lt"/>
              </a:rPr>
              <a:t>Gestor del conocimiento</a:t>
            </a:r>
          </a:p>
          <a:p>
            <a:r>
              <a:rPr lang="es-ES" sz="1200" b="1" dirty="0">
                <a:solidFill>
                  <a:schemeClr val="bg1"/>
                </a:solidFill>
                <a:latin typeface="+mn-lt"/>
              </a:rPr>
              <a:t> y gerencia </a:t>
            </a:r>
          </a:p>
          <a:p>
            <a:r>
              <a:rPr lang="es-ES" sz="1200" b="1" dirty="0">
                <a:solidFill>
                  <a:schemeClr val="bg1"/>
                </a:solidFill>
                <a:latin typeface="+mn-lt"/>
              </a:rPr>
              <a:t>    unificada</a:t>
            </a:r>
          </a:p>
        </p:txBody>
      </p:sp>
      <p:sp>
        <p:nvSpPr>
          <p:cNvPr id="42" name="41 CuadroTexto"/>
          <p:cNvSpPr txBox="1"/>
          <p:nvPr/>
        </p:nvSpPr>
        <p:spPr>
          <a:xfrm>
            <a:off x="6948264" y="2807057"/>
            <a:ext cx="1800200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En </a:t>
            </a:r>
            <a:r>
              <a:rPr lang="es-ES" sz="1100" b="1" dirty="0">
                <a:solidFill>
                  <a:srgbClr val="00A251"/>
                </a:solidFill>
                <a:latin typeface="+mn-lt"/>
              </a:rPr>
              <a:t>2017</a:t>
            </a:r>
            <a:r>
              <a:rPr lang="es-ES" sz="1100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 se ha puesto en marcha la planificación y RL diseño de una herramienta que permita unificar y mejorar los sistemas e instrumentos actuales para la gestión del conocimiento y la comunicación de la entidad. </a:t>
            </a:r>
          </a:p>
          <a:p>
            <a:endParaRPr lang="es-ES" dirty="0"/>
          </a:p>
        </p:txBody>
      </p:sp>
      <p:sp>
        <p:nvSpPr>
          <p:cNvPr id="43" name="42 CuadroTexto"/>
          <p:cNvSpPr txBox="1"/>
          <p:nvPr/>
        </p:nvSpPr>
        <p:spPr>
          <a:xfrm>
            <a:off x="6660232" y="4747934"/>
            <a:ext cx="2232248" cy="16081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b="1" dirty="0">
                <a:solidFill>
                  <a:srgbClr val="B4DE86"/>
                </a:solidFill>
                <a:latin typeface="+mn-lt"/>
              </a:rPr>
              <a:t>Plataforma </a:t>
            </a:r>
            <a:r>
              <a:rPr lang="es-ES" sz="1100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con más de 500 guías y 600 experiencias empresariales. Permite identificar oportunidades de negocio, para proporcionar a los futuros emprendedores información de utilidad con el fin de que puedan desarrollar sus ideas con éxito.</a:t>
            </a:r>
          </a:p>
          <a:p>
            <a:endParaRPr lang="es-ES" sz="1050" dirty="0">
              <a:latin typeface="+mn-lt"/>
            </a:endParaRPr>
          </a:p>
        </p:txBody>
      </p:sp>
    </p:spTree>
    <p:custDataLst>
      <p:tags r:id="rId1"/>
    </p:custDataLst>
  </p:cSld>
  <p:clrMapOvr>
    <a:masterClrMapping/>
  </p:clrMapOvr>
  <p:transition spd="slow" advClick="0"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 txBox="1">
            <a:spLocks/>
          </p:cNvSpPr>
          <p:nvPr/>
        </p:nvSpPr>
        <p:spPr>
          <a:xfrm>
            <a:off x="1583531" y="303213"/>
            <a:ext cx="6660877" cy="936625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s-ES" sz="2800" b="1" dirty="0">
                <a:solidFill>
                  <a:srgbClr val="08A88D"/>
                </a:solidFill>
                <a:latin typeface="+mj-lt"/>
                <a:cs typeface="Arial" pitchFamily="34" charset="0"/>
              </a:rPr>
              <a:t>ESTUDIOS DE INVESTIGACIÓN </a:t>
            </a:r>
            <a:r>
              <a:rPr lang="es-ES" sz="2800" b="1" dirty="0">
                <a:solidFill>
                  <a:schemeClr val="bg1">
                    <a:lumMod val="65000"/>
                  </a:schemeClr>
                </a:solidFill>
                <a:latin typeface="+mj-lt"/>
                <a:ea typeface="+mj-ea"/>
                <a:cs typeface="+mj-cs"/>
              </a:rPr>
              <a:t>SOBRE </a:t>
            </a:r>
            <a:r>
              <a:rPr lang="es-ES" sz="2800" b="1" dirty="0">
                <a:solidFill>
                  <a:schemeClr val="bg1">
                    <a:lumMod val="65000"/>
                  </a:schemeClr>
                </a:solidFill>
                <a:latin typeface="+mj-lt"/>
                <a:cs typeface="Arial" pitchFamily="34" charset="0"/>
              </a:rPr>
              <a:t>EMPRENDIMIENTO</a:t>
            </a:r>
          </a:p>
        </p:txBody>
      </p:sp>
      <p:pic>
        <p:nvPicPr>
          <p:cNvPr id="15" name="14 Imagen" descr="Estudios y analisis.PN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3697030" y="1642468"/>
            <a:ext cx="5411474" cy="4522836"/>
          </a:xfrm>
          <a:prstGeom prst="rect">
            <a:avLst/>
          </a:prstGeom>
        </p:spPr>
      </p:pic>
      <p:sp>
        <p:nvSpPr>
          <p:cNvPr id="29" name="28 CuadroTexto"/>
          <p:cNvSpPr txBox="1"/>
          <p:nvPr/>
        </p:nvSpPr>
        <p:spPr>
          <a:xfrm>
            <a:off x="467544" y="6381328"/>
            <a:ext cx="18722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ANDALUCÍA</a:t>
            </a:r>
            <a:r>
              <a:rPr lang="es-ES" sz="1200" b="1" dirty="0">
                <a:solidFill>
                  <a:schemeClr val="bg1"/>
                </a:solidFill>
                <a:latin typeface="+mn-lt"/>
              </a:rPr>
              <a:t>  </a:t>
            </a:r>
            <a:r>
              <a:rPr lang="es-ES" sz="1200" b="1" dirty="0">
                <a:solidFill>
                  <a:srgbClr val="08A88D"/>
                </a:solidFill>
                <a:latin typeface="+mn-lt"/>
              </a:rPr>
              <a:t>EMPRENDE</a:t>
            </a:r>
          </a:p>
        </p:txBody>
      </p:sp>
      <p:cxnSp>
        <p:nvCxnSpPr>
          <p:cNvPr id="30" name="29 Conector recto"/>
          <p:cNvCxnSpPr>
            <a:stCxn id="29" idx="3"/>
          </p:cNvCxnSpPr>
          <p:nvPr/>
        </p:nvCxnSpPr>
        <p:spPr>
          <a:xfrm>
            <a:off x="2339752" y="6519828"/>
            <a:ext cx="6048672" cy="5516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30 CuadroTexto"/>
          <p:cNvSpPr txBox="1"/>
          <p:nvPr/>
        </p:nvSpPr>
        <p:spPr>
          <a:xfrm>
            <a:off x="8388424" y="6381328"/>
            <a:ext cx="4320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45</a:t>
            </a:r>
          </a:p>
        </p:txBody>
      </p:sp>
      <p:sp>
        <p:nvSpPr>
          <p:cNvPr id="18" name="17 CuadroTexto"/>
          <p:cNvSpPr txBox="1"/>
          <p:nvPr/>
        </p:nvSpPr>
        <p:spPr>
          <a:xfrm>
            <a:off x="384662" y="908720"/>
            <a:ext cx="3312368" cy="6093976"/>
          </a:xfrm>
          <a:prstGeom prst="rect">
            <a:avLst/>
          </a:prstGeom>
          <a:noFill/>
          <a:ln w="25400">
            <a:noFill/>
          </a:ln>
          <a:effectLst/>
        </p:spPr>
        <p:txBody>
          <a:bodyPr wrap="square" rtlCol="0">
            <a:spAutoFit/>
          </a:bodyPr>
          <a:lstStyle/>
          <a:p>
            <a:endParaRPr lang="es-ES" sz="1600" b="1" dirty="0">
              <a:solidFill>
                <a:srgbClr val="B4DE86"/>
              </a:solidFill>
              <a:latin typeface="+mn-lt"/>
            </a:endParaRPr>
          </a:p>
          <a:p>
            <a:pPr marL="265113" indent="-265113" algn="r">
              <a:tabLst>
                <a:tab pos="185738" algn="l"/>
              </a:tabLst>
            </a:pPr>
            <a:endParaRPr lang="es-ES" sz="1400" dirty="0">
              <a:latin typeface="+mn-lt"/>
            </a:endParaRPr>
          </a:p>
          <a:p>
            <a:pPr marL="265113" indent="-265113">
              <a:tabLst>
                <a:tab pos="185738" algn="l"/>
              </a:tabLst>
            </a:pPr>
            <a:endParaRPr lang="es-ES" sz="1600" b="1" dirty="0">
              <a:solidFill>
                <a:srgbClr val="08AC91"/>
              </a:solidFill>
              <a:latin typeface="+mn-lt"/>
            </a:endParaRPr>
          </a:p>
          <a:p>
            <a:pPr marL="265113" indent="-265113">
              <a:buFont typeface="Wingdings" pitchFamily="2" charset="2"/>
              <a:buChar char="ü"/>
              <a:tabLst>
                <a:tab pos="185738" algn="l"/>
              </a:tabLst>
            </a:pPr>
            <a:r>
              <a:rPr lang="es-E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Estrategias de apoyo al emprendimiento en el sector industrial en Andalucía</a:t>
            </a:r>
            <a:r>
              <a:rPr lang="es-E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</a:t>
            </a:r>
          </a:p>
          <a:p>
            <a:pPr marL="265113" indent="-265113">
              <a:tabLst>
                <a:tab pos="185738" algn="l"/>
              </a:tabLst>
            </a:pPr>
            <a:endParaRPr lang="es-ES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265113" indent="-265113">
              <a:buFont typeface="Wingdings" pitchFamily="2" charset="2"/>
              <a:buChar char="ü"/>
              <a:tabLst>
                <a:tab pos="185738" algn="l"/>
              </a:tabLst>
            </a:pPr>
            <a:r>
              <a:rPr lang="es-E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Nuevas oportunidades de negocio para emprender, basadas en </a:t>
            </a:r>
            <a:r>
              <a:rPr lang="es-ES" sz="1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big</a:t>
            </a:r>
            <a:r>
              <a:rPr lang="es-E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 data.</a:t>
            </a:r>
          </a:p>
          <a:p>
            <a:pPr marL="265113" indent="-265113">
              <a:tabLst>
                <a:tab pos="185738" algn="l"/>
              </a:tabLst>
            </a:pPr>
            <a:endParaRPr lang="es-ES" sz="14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</a:endParaRPr>
          </a:p>
          <a:p>
            <a:pPr marL="265113" lvl="0" indent="-265113">
              <a:buFont typeface="Wingdings" pitchFamily="2" charset="2"/>
              <a:buChar char="ü"/>
              <a:tabLst>
                <a:tab pos="185738" algn="l"/>
              </a:tabLst>
            </a:pPr>
            <a:r>
              <a:rPr lang="es-E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Informe 3ª para medir la actividad, las actitudes y las aspiraciones de la población andaluza respecto de la iniciativa y al proceso emprendedor.</a:t>
            </a:r>
          </a:p>
          <a:p>
            <a:pPr marL="265113" lvl="0" indent="-265113">
              <a:tabLst>
                <a:tab pos="185738" algn="l"/>
              </a:tabLst>
            </a:pPr>
            <a:endParaRPr lang="es-ES" sz="1400" b="1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</a:endParaRPr>
          </a:p>
          <a:p>
            <a:pPr marL="265113" indent="-265113">
              <a:buFont typeface="Wingdings" pitchFamily="2" charset="2"/>
              <a:buChar char="ü"/>
              <a:tabLst>
                <a:tab pos="185738" algn="l"/>
              </a:tabLst>
            </a:pPr>
            <a:r>
              <a:rPr lang="es-E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Valoración y demandas sobre los servicios públicos de apoyo a personas emprendedoras. </a:t>
            </a:r>
          </a:p>
          <a:p>
            <a:pPr marL="265113" indent="-265113">
              <a:buFont typeface="Wingdings" pitchFamily="2" charset="2"/>
              <a:buChar char="ü"/>
              <a:tabLst>
                <a:tab pos="185738" algn="l"/>
              </a:tabLst>
            </a:pPr>
            <a:endParaRPr lang="es-ES" sz="14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</a:endParaRPr>
          </a:p>
          <a:p>
            <a:pPr marL="265113" indent="-265113">
              <a:buFont typeface="Wingdings" pitchFamily="2" charset="2"/>
              <a:buChar char="ü"/>
              <a:tabLst>
                <a:tab pos="185738" algn="l"/>
              </a:tabLst>
            </a:pPr>
            <a:r>
              <a:rPr lang="es-E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Jóvenes y emprendimiento en Andalucía.</a:t>
            </a:r>
          </a:p>
          <a:p>
            <a:pPr marL="265113" indent="-265113">
              <a:buFont typeface="Wingdings" pitchFamily="2" charset="2"/>
              <a:buChar char="ü"/>
              <a:tabLst>
                <a:tab pos="185738" algn="l"/>
              </a:tabLst>
            </a:pPr>
            <a:endParaRPr lang="es-ES" sz="14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</a:endParaRPr>
          </a:p>
          <a:p>
            <a:pPr marL="265113" indent="-265113">
              <a:buFont typeface="Wingdings" pitchFamily="2" charset="2"/>
              <a:buChar char="ü"/>
              <a:tabLst>
                <a:tab pos="185738" algn="l"/>
              </a:tabLst>
            </a:pPr>
            <a:endParaRPr lang="es-ES" sz="14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</a:endParaRPr>
          </a:p>
          <a:p>
            <a:pPr marL="265113" indent="-265113">
              <a:buFont typeface="Wingdings" pitchFamily="2" charset="2"/>
              <a:buChar char="ü"/>
              <a:tabLst>
                <a:tab pos="185738" algn="l"/>
              </a:tabLst>
            </a:pPr>
            <a:endParaRPr lang="es-ES" sz="14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</a:endParaRPr>
          </a:p>
          <a:p>
            <a:pPr marL="265113" indent="-265113">
              <a:buFont typeface="Wingdings" pitchFamily="2" charset="2"/>
              <a:buChar char="ü"/>
              <a:tabLst>
                <a:tab pos="185738" algn="l"/>
              </a:tabLst>
            </a:pPr>
            <a:endParaRPr lang="es-ES" sz="14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</a:endParaRPr>
          </a:p>
          <a:p>
            <a:pPr marL="265113" indent="-265113">
              <a:buFont typeface="Wingdings" pitchFamily="2" charset="2"/>
              <a:buChar char="ü"/>
              <a:tabLst>
                <a:tab pos="185738" algn="l"/>
              </a:tabLst>
            </a:pPr>
            <a:endParaRPr lang="es-ES" sz="14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</a:endParaRPr>
          </a:p>
          <a:p>
            <a:pPr marL="265113" indent="-265113">
              <a:buFont typeface="Wingdings" pitchFamily="2" charset="2"/>
              <a:buChar char="ü"/>
              <a:tabLst>
                <a:tab pos="185738" algn="l"/>
              </a:tabLst>
            </a:pPr>
            <a:endParaRPr lang="es-ES" sz="14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</a:endParaRPr>
          </a:p>
        </p:txBody>
      </p:sp>
    </p:spTree>
    <p:custDataLst>
      <p:tags r:id="rId1"/>
    </p:custDataLst>
  </p:cSld>
  <p:clrMapOvr>
    <a:masterClrMapping/>
  </p:clrMapOvr>
  <p:transition spd="slow" advClick="0"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14 Imagen" descr="Estudios y analisis.PN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3697030" y="1340768"/>
            <a:ext cx="5411474" cy="4522836"/>
          </a:xfrm>
          <a:prstGeom prst="rect">
            <a:avLst/>
          </a:prstGeom>
        </p:spPr>
      </p:pic>
      <p:sp>
        <p:nvSpPr>
          <p:cNvPr id="29" name="28 CuadroTexto"/>
          <p:cNvSpPr txBox="1"/>
          <p:nvPr/>
        </p:nvSpPr>
        <p:spPr>
          <a:xfrm>
            <a:off x="467544" y="6381328"/>
            <a:ext cx="18722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ANDALUCÍA</a:t>
            </a:r>
            <a:r>
              <a:rPr lang="es-ES" sz="1200" b="1" dirty="0">
                <a:solidFill>
                  <a:schemeClr val="bg1"/>
                </a:solidFill>
                <a:latin typeface="+mn-lt"/>
              </a:rPr>
              <a:t>  </a:t>
            </a:r>
            <a:r>
              <a:rPr lang="es-ES" sz="1200" b="1" dirty="0">
                <a:solidFill>
                  <a:srgbClr val="08A88D"/>
                </a:solidFill>
                <a:latin typeface="+mn-lt"/>
              </a:rPr>
              <a:t>EMPRENDE</a:t>
            </a:r>
          </a:p>
        </p:txBody>
      </p:sp>
      <p:cxnSp>
        <p:nvCxnSpPr>
          <p:cNvPr id="30" name="29 Conector recto"/>
          <p:cNvCxnSpPr>
            <a:stCxn id="29" idx="3"/>
          </p:cNvCxnSpPr>
          <p:nvPr/>
        </p:nvCxnSpPr>
        <p:spPr>
          <a:xfrm>
            <a:off x="2339752" y="6519828"/>
            <a:ext cx="6048672" cy="5516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30 CuadroTexto"/>
          <p:cNvSpPr txBox="1"/>
          <p:nvPr/>
        </p:nvSpPr>
        <p:spPr>
          <a:xfrm>
            <a:off x="8388424" y="6381328"/>
            <a:ext cx="4320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46</a:t>
            </a:r>
          </a:p>
        </p:txBody>
      </p:sp>
      <p:sp>
        <p:nvSpPr>
          <p:cNvPr id="20" name="19 CuadroTexto"/>
          <p:cNvSpPr txBox="1"/>
          <p:nvPr/>
        </p:nvSpPr>
        <p:spPr>
          <a:xfrm>
            <a:off x="467544" y="1556792"/>
            <a:ext cx="317673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>
                <a:solidFill>
                  <a:srgbClr val="08A88D"/>
                </a:solidFill>
                <a:latin typeface="+mj-lt"/>
              </a:rPr>
              <a:t>Evolución del Trabajo Autónomo en Andalucía</a:t>
            </a:r>
          </a:p>
          <a:p>
            <a:r>
              <a:rPr lang="es-E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Informe mensual que recoge </a:t>
            </a:r>
            <a:r>
              <a:rPr lang="es-ES" sz="1600" dirty="0">
                <a:solidFill>
                  <a:srgbClr val="08AC91"/>
                </a:solidFill>
                <a:latin typeface="+mn-lt"/>
              </a:rPr>
              <a:t>la evolución de la actividad emprendedora de los autónomos andaluces</a:t>
            </a:r>
            <a:r>
              <a:rPr lang="es-ES" sz="1600" dirty="0">
                <a:latin typeface="+mn-lt"/>
              </a:rPr>
              <a:t> </a:t>
            </a:r>
            <a:r>
              <a:rPr lang="es-E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respecto al resto de Comunidades Autónomas y al país.</a:t>
            </a:r>
            <a:endParaRPr lang="es-ES" sz="1600" b="1" dirty="0">
              <a:solidFill>
                <a:srgbClr val="078B75"/>
              </a:solidFill>
              <a:latin typeface="+mn-lt"/>
            </a:endParaRPr>
          </a:p>
        </p:txBody>
      </p:sp>
      <p:sp>
        <p:nvSpPr>
          <p:cNvPr id="23" name="22 CuadroTexto"/>
          <p:cNvSpPr txBox="1"/>
          <p:nvPr/>
        </p:nvSpPr>
        <p:spPr>
          <a:xfrm>
            <a:off x="467544" y="3898780"/>
            <a:ext cx="3176736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>
                <a:solidFill>
                  <a:srgbClr val="42A5BC"/>
                </a:solidFill>
                <a:latin typeface="+mj-lt"/>
              </a:rPr>
              <a:t>Análisis del retorno de la inversión pública</a:t>
            </a:r>
          </a:p>
          <a:p>
            <a:r>
              <a:rPr lang="es-E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Por</a:t>
            </a:r>
            <a:r>
              <a:rPr lang="es-ES" sz="1600" dirty="0">
                <a:solidFill>
                  <a:srgbClr val="42A5BC"/>
                </a:solidFill>
                <a:latin typeface="+mn-lt"/>
              </a:rPr>
              <a:t> </a:t>
            </a:r>
            <a:r>
              <a:rPr lang="es-E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cada euro que Andalucía Emprende invierte en fomento y apoyo al emprendimiento retornan a la sociedad 1,84 a la sociedad.</a:t>
            </a:r>
          </a:p>
          <a:p>
            <a:pPr algn="r"/>
            <a:endParaRPr lang="es-ES" sz="1400" b="1" dirty="0">
              <a:solidFill>
                <a:srgbClr val="078B75"/>
              </a:solidFill>
              <a:latin typeface="+mn-lt"/>
            </a:endParaRPr>
          </a:p>
        </p:txBody>
      </p:sp>
      <p:sp>
        <p:nvSpPr>
          <p:cNvPr id="18" name="1 Título">
            <a:extLst>
              <a:ext uri="{FF2B5EF4-FFF2-40B4-BE49-F238E27FC236}">
                <a16:creationId xmlns="" xmlns:a16="http://schemas.microsoft.com/office/drawing/2014/main" id="{670332EA-2690-4A9C-9F18-A5336021D18A}"/>
              </a:ext>
            </a:extLst>
          </p:cNvPr>
          <p:cNvSpPr txBox="1">
            <a:spLocks/>
          </p:cNvSpPr>
          <p:nvPr/>
        </p:nvSpPr>
        <p:spPr>
          <a:xfrm>
            <a:off x="1583531" y="303213"/>
            <a:ext cx="6660877" cy="936625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s-ES" sz="2800" b="1" dirty="0">
                <a:solidFill>
                  <a:srgbClr val="08A88D"/>
                </a:solidFill>
                <a:latin typeface="+mj-lt"/>
                <a:cs typeface="Arial" pitchFamily="34" charset="0"/>
              </a:rPr>
              <a:t>ESTUDIOS DE INVESTIGACIÓN </a:t>
            </a:r>
            <a:r>
              <a:rPr lang="es-ES" sz="2800" b="1" dirty="0">
                <a:solidFill>
                  <a:schemeClr val="bg1">
                    <a:lumMod val="65000"/>
                  </a:schemeClr>
                </a:solidFill>
                <a:latin typeface="+mj-lt"/>
                <a:ea typeface="+mj-ea"/>
                <a:cs typeface="+mj-cs"/>
              </a:rPr>
              <a:t>SOBRE </a:t>
            </a:r>
            <a:r>
              <a:rPr lang="es-ES" sz="2800" b="1" dirty="0">
                <a:solidFill>
                  <a:schemeClr val="bg1">
                    <a:lumMod val="65000"/>
                  </a:schemeClr>
                </a:solidFill>
                <a:latin typeface="+mj-lt"/>
                <a:cs typeface="Arial" pitchFamily="34" charset="0"/>
              </a:rPr>
              <a:t>EMPRENDIMIENTO</a:t>
            </a:r>
          </a:p>
        </p:txBody>
      </p:sp>
    </p:spTree>
    <p:custDataLst>
      <p:tags r:id="rId1"/>
    </p:custDataLst>
  </p:cSld>
  <p:clrMapOvr>
    <a:masterClrMapping/>
  </p:clrMapOvr>
  <p:transition spd="slow" advClick="0"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6" name="9 Imagen" descr="AtencionCiudadana.PNG"/>
          <p:cNvPicPr>
            <a:picLocks noChangeAspect="1"/>
          </p:cNvPicPr>
          <p:nvPr/>
        </p:nvPicPr>
        <p:blipFill>
          <a:blip r:embed="rId4" cstate="email">
            <a:lum bright="3000"/>
          </a:blip>
          <a:srcRect/>
          <a:stretch>
            <a:fillRect/>
          </a:stretch>
        </p:blipFill>
        <p:spPr bwMode="auto">
          <a:xfrm>
            <a:off x="2124075" y="1330325"/>
            <a:ext cx="6767513" cy="4186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10 CuadroTexto"/>
          <p:cNvSpPr txBox="1"/>
          <p:nvPr/>
        </p:nvSpPr>
        <p:spPr>
          <a:xfrm>
            <a:off x="792163" y="412512"/>
            <a:ext cx="34925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s-ES" sz="48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Atención</a:t>
            </a:r>
            <a:r>
              <a:rPr lang="es-ES" sz="4800" b="1" dirty="0">
                <a:solidFill>
                  <a:srgbClr val="006664"/>
                </a:solidFill>
                <a:latin typeface="+mj-lt"/>
              </a:rPr>
              <a:t> </a:t>
            </a:r>
            <a:r>
              <a:rPr lang="es-ES" sz="36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a la </a:t>
            </a:r>
            <a:r>
              <a:rPr lang="es-ES" sz="4800" b="1" dirty="0">
                <a:solidFill>
                  <a:srgbClr val="08AC91"/>
                </a:solidFill>
                <a:latin typeface="+mj-lt"/>
              </a:rPr>
              <a:t>ciudadanía</a:t>
            </a:r>
          </a:p>
        </p:txBody>
      </p:sp>
      <p:sp>
        <p:nvSpPr>
          <p:cNvPr id="12" name="11 CuadroTexto"/>
          <p:cNvSpPr txBox="1"/>
          <p:nvPr/>
        </p:nvSpPr>
        <p:spPr>
          <a:xfrm>
            <a:off x="2773363" y="3914775"/>
            <a:ext cx="792162" cy="1016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s-ES" sz="3200" b="1" dirty="0">
                <a:solidFill>
                  <a:schemeClr val="bg1"/>
                </a:solidFill>
                <a:latin typeface="+mn-lt"/>
              </a:rPr>
              <a:t>15 </a:t>
            </a:r>
            <a:endParaRPr lang="es-ES" sz="2000" b="1" dirty="0">
              <a:solidFill>
                <a:schemeClr val="bg1"/>
              </a:solidFill>
              <a:latin typeface="+mn-lt"/>
            </a:endParaRPr>
          </a:p>
          <a:p>
            <a:pPr algn="ctr" eaLnBrk="1" hangingPunct="1">
              <a:defRPr/>
            </a:pPr>
            <a:endParaRPr lang="es-ES" sz="1600" b="1" dirty="0">
              <a:solidFill>
                <a:schemeClr val="bg1"/>
              </a:solidFill>
              <a:latin typeface="+mn-lt"/>
            </a:endParaRPr>
          </a:p>
          <a:p>
            <a:pPr algn="ctr" eaLnBrk="1" hangingPunct="1">
              <a:defRPr/>
            </a:pPr>
            <a:endParaRPr lang="es-ES" sz="12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4284663" y="2803525"/>
            <a:ext cx="936625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s-ES" sz="2800" b="1" dirty="0">
                <a:solidFill>
                  <a:schemeClr val="bg1"/>
                </a:solidFill>
                <a:latin typeface="+mn-lt"/>
              </a:rPr>
              <a:t>7</a:t>
            </a:r>
          </a:p>
          <a:p>
            <a:pPr algn="ctr" eaLnBrk="1" hangingPunct="1">
              <a:defRPr/>
            </a:pPr>
            <a:endParaRPr lang="es-ES" sz="1400" b="1" dirty="0">
              <a:solidFill>
                <a:schemeClr val="bg1"/>
              </a:solidFill>
              <a:latin typeface="+mn-lt"/>
            </a:endParaRPr>
          </a:p>
          <a:p>
            <a:pPr algn="ctr" eaLnBrk="1" hangingPunct="1">
              <a:defRPr/>
            </a:pPr>
            <a:endParaRPr lang="es-ES" sz="12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5795962" y="3213100"/>
            <a:ext cx="3096517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ES" sz="600" b="1" dirty="0">
                <a:solidFill>
                  <a:schemeClr val="bg1"/>
                </a:solidFill>
                <a:latin typeface="+mn-lt"/>
              </a:rPr>
              <a:t>0</a:t>
            </a:r>
          </a:p>
        </p:txBody>
      </p:sp>
      <p:sp>
        <p:nvSpPr>
          <p:cNvPr id="15" name="14 CuadroTexto"/>
          <p:cNvSpPr txBox="1"/>
          <p:nvPr/>
        </p:nvSpPr>
        <p:spPr>
          <a:xfrm>
            <a:off x="1979613" y="4652963"/>
            <a:ext cx="2447925" cy="10779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s-ES" sz="2400" b="1" dirty="0">
                <a:solidFill>
                  <a:srgbClr val="33CFCB"/>
                </a:solidFill>
                <a:latin typeface="+mj-lt"/>
              </a:rPr>
              <a:t>d</a:t>
            </a:r>
            <a:r>
              <a:rPr lang="es-ES" sz="2400" b="1">
                <a:solidFill>
                  <a:srgbClr val="33CFCB"/>
                </a:solidFill>
                <a:latin typeface="+mj-lt"/>
              </a:rPr>
              <a:t>ías </a:t>
            </a:r>
            <a:r>
              <a:rPr lang="es-ES" sz="2400" b="1" dirty="0">
                <a:solidFill>
                  <a:srgbClr val="33CFCB"/>
                </a:solidFill>
                <a:latin typeface="+mj-lt"/>
              </a:rPr>
              <a:t>de media </a:t>
            </a:r>
            <a:r>
              <a:rPr lang="es-E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en gestionar </a:t>
            </a:r>
            <a:r>
              <a:rPr lang="es-ES" sz="2000" dirty="0">
                <a:solidFill>
                  <a:srgbClr val="006664"/>
                </a:solidFill>
                <a:latin typeface="+mj-lt"/>
              </a:rPr>
              <a:t>quejas</a:t>
            </a:r>
            <a:r>
              <a:rPr lang="es-E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 y </a:t>
            </a:r>
            <a:r>
              <a:rPr lang="es-ES" sz="2000" dirty="0">
                <a:solidFill>
                  <a:srgbClr val="006664"/>
                </a:solidFill>
                <a:latin typeface="+mj-lt"/>
              </a:rPr>
              <a:t>reclamaciones</a:t>
            </a:r>
            <a:endParaRPr lang="es-ES" sz="2400" dirty="0">
              <a:solidFill>
                <a:srgbClr val="006664"/>
              </a:solidFill>
              <a:latin typeface="+mj-lt"/>
            </a:endParaRPr>
          </a:p>
        </p:txBody>
      </p:sp>
      <p:sp>
        <p:nvSpPr>
          <p:cNvPr id="16" name="15 CuadroTexto"/>
          <p:cNvSpPr txBox="1"/>
          <p:nvPr/>
        </p:nvSpPr>
        <p:spPr>
          <a:xfrm>
            <a:off x="3995738" y="1773238"/>
            <a:ext cx="1584325" cy="8302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s-ES" sz="2400" b="1" dirty="0">
                <a:solidFill>
                  <a:srgbClr val="33CFCB"/>
                </a:solidFill>
                <a:latin typeface="+mj-lt"/>
              </a:rPr>
              <a:t>quejas</a:t>
            </a:r>
            <a:r>
              <a:rPr lang="es-E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 </a:t>
            </a:r>
            <a:r>
              <a:rPr lang="es-E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tramitadas</a:t>
            </a:r>
            <a:endParaRPr lang="es-ES" sz="24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sp>
        <p:nvSpPr>
          <p:cNvPr id="17" name="16 CuadroTexto"/>
          <p:cNvSpPr txBox="1"/>
          <p:nvPr/>
        </p:nvSpPr>
        <p:spPr>
          <a:xfrm>
            <a:off x="5292725" y="3965575"/>
            <a:ext cx="2087563" cy="831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s-ES" sz="2400" b="1" dirty="0">
                <a:solidFill>
                  <a:srgbClr val="33CFCB"/>
                </a:solidFill>
                <a:latin typeface="+mj-lt"/>
              </a:rPr>
              <a:t>reclamaciones</a:t>
            </a:r>
            <a:r>
              <a:rPr lang="es-ES" sz="2400" b="1" dirty="0">
                <a:solidFill>
                  <a:srgbClr val="006664"/>
                </a:solidFill>
                <a:latin typeface="+mj-lt"/>
              </a:rPr>
              <a:t> </a:t>
            </a:r>
            <a:r>
              <a:rPr lang="es-E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tramitadas</a:t>
            </a:r>
            <a:endParaRPr lang="es-ES" sz="24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sp>
        <p:nvSpPr>
          <p:cNvPr id="27" name="26 CuadroTexto"/>
          <p:cNvSpPr txBox="1"/>
          <p:nvPr/>
        </p:nvSpPr>
        <p:spPr>
          <a:xfrm>
            <a:off x="467544" y="6381328"/>
            <a:ext cx="18722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ANDALUCÍA</a:t>
            </a:r>
            <a:r>
              <a:rPr lang="es-ES" sz="1200" b="1" dirty="0">
                <a:solidFill>
                  <a:schemeClr val="bg1"/>
                </a:solidFill>
                <a:latin typeface="+mn-lt"/>
              </a:rPr>
              <a:t>  </a:t>
            </a:r>
            <a:r>
              <a:rPr lang="es-ES" sz="1200" b="1" dirty="0">
                <a:solidFill>
                  <a:srgbClr val="08A88D"/>
                </a:solidFill>
                <a:latin typeface="+mn-lt"/>
              </a:rPr>
              <a:t>EMPRENDE</a:t>
            </a:r>
          </a:p>
        </p:txBody>
      </p:sp>
      <p:cxnSp>
        <p:nvCxnSpPr>
          <p:cNvPr id="28" name="27 Conector recto"/>
          <p:cNvCxnSpPr>
            <a:stCxn id="27" idx="3"/>
          </p:cNvCxnSpPr>
          <p:nvPr/>
        </p:nvCxnSpPr>
        <p:spPr>
          <a:xfrm>
            <a:off x="2339752" y="6519828"/>
            <a:ext cx="6048672" cy="5516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28 CuadroTexto"/>
          <p:cNvSpPr txBox="1"/>
          <p:nvPr/>
        </p:nvSpPr>
        <p:spPr>
          <a:xfrm>
            <a:off x="8388424" y="6381328"/>
            <a:ext cx="4320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48</a:t>
            </a:r>
          </a:p>
        </p:txBody>
      </p:sp>
      <p:sp>
        <p:nvSpPr>
          <p:cNvPr id="18" name="17 CuadroTexto"/>
          <p:cNvSpPr txBox="1"/>
          <p:nvPr/>
        </p:nvSpPr>
        <p:spPr>
          <a:xfrm>
            <a:off x="6156176" y="3327375"/>
            <a:ext cx="504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chemeClr val="bg1"/>
                </a:solidFill>
                <a:latin typeface="+mn-lt"/>
              </a:rPr>
              <a:t>0</a:t>
            </a:r>
          </a:p>
        </p:txBody>
      </p:sp>
    </p:spTree>
    <p:custDataLst>
      <p:tags r:id="rId1"/>
    </p:custDataLst>
  </p:cSld>
  <p:clrMapOvr>
    <a:masterClrMapping/>
  </p:clrMapOvr>
  <p:transition spd="slow" advClick="0"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6 Rectángulo">
            <a:extLst>
              <a:ext uri="{FF2B5EF4-FFF2-40B4-BE49-F238E27FC236}">
                <a16:creationId xmlns="" xmlns:a16="http://schemas.microsoft.com/office/drawing/2014/main" id="{C8A5B401-C8C1-49DF-A3A0-A1120B28B801}"/>
              </a:ext>
            </a:extLst>
          </p:cNvPr>
          <p:cNvSpPr/>
          <p:nvPr/>
        </p:nvSpPr>
        <p:spPr>
          <a:xfrm>
            <a:off x="-197380" y="4633913"/>
            <a:ext cx="10465330" cy="2249487"/>
          </a:xfrm>
          <a:prstGeom prst="rect">
            <a:avLst/>
          </a:prstGeom>
          <a:solidFill>
            <a:srgbClr val="08A88D">
              <a:alpha val="69000"/>
            </a:srgbClr>
          </a:solidFill>
          <a:ln>
            <a:solidFill>
              <a:srgbClr val="08AC91">
                <a:alpha val="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s-ES"/>
          </a:p>
        </p:txBody>
      </p:sp>
      <p:sp>
        <p:nvSpPr>
          <p:cNvPr id="7" name="7 CuadroTexto">
            <a:extLst>
              <a:ext uri="{FF2B5EF4-FFF2-40B4-BE49-F238E27FC236}">
                <a16:creationId xmlns="" xmlns:a16="http://schemas.microsoft.com/office/drawing/2014/main" id="{DCD28405-E3E3-4D92-831A-9C5EB36E31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9338" y="5159375"/>
            <a:ext cx="4752975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s-ES" altLang="es-ES" sz="3200" b="1" dirty="0">
                <a:solidFill>
                  <a:schemeClr val="bg1"/>
                </a:solidFill>
                <a:latin typeface="Calibri" pitchFamily="34" charset="0"/>
              </a:rPr>
              <a:t>COMUNICACIÓN Y DIVULGACIÓN</a:t>
            </a:r>
          </a:p>
          <a:p>
            <a:pPr eaLnBrk="1" hangingPunct="1"/>
            <a:endParaRPr lang="es-ES" altLang="es-ES" sz="32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48D8C925-5F73-4637-A2D6-1AE02374F5F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7380" y="-213730"/>
            <a:ext cx="10465330" cy="4847644"/>
          </a:xfrm>
          <a:prstGeom prst="rect">
            <a:avLst/>
          </a:prstGeom>
        </p:spPr>
      </p:pic>
    </p:spTree>
  </p:cSld>
  <p:clrMapOvr>
    <a:masterClrMapping/>
  </p:clrMapOvr>
  <p:transition spd="slow" advClick="0"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9 Imagen" descr="comunicacion.png"/>
          <p:cNvPicPr>
            <a:picLocks noChangeAspect="1"/>
          </p:cNvPicPr>
          <p:nvPr/>
        </p:nvPicPr>
        <p:blipFill>
          <a:blip r:embed="rId2" cstate="print">
            <a:lum bright="17000" contrast="43000"/>
          </a:blip>
          <a:stretch>
            <a:fillRect/>
          </a:stretch>
        </p:blipFill>
        <p:spPr>
          <a:xfrm>
            <a:off x="0" y="1988840"/>
            <a:ext cx="9144000" cy="3384376"/>
          </a:xfrm>
          <a:prstGeom prst="rect">
            <a:avLst/>
          </a:prstGeom>
        </p:spPr>
      </p:pic>
      <p:sp>
        <p:nvSpPr>
          <p:cNvPr id="3" name="1 Título">
            <a:extLst>
              <a:ext uri="{FF2B5EF4-FFF2-40B4-BE49-F238E27FC236}">
                <a16:creationId xmlns="" xmlns:a16="http://schemas.microsoft.com/office/drawing/2014/main" id="{2F4D49C2-6991-4B8A-927F-055118B32D1A}"/>
              </a:ext>
            </a:extLst>
          </p:cNvPr>
          <p:cNvSpPr txBox="1">
            <a:spLocks/>
          </p:cNvSpPr>
          <p:nvPr/>
        </p:nvSpPr>
        <p:spPr>
          <a:xfrm>
            <a:off x="1547813" y="404143"/>
            <a:ext cx="5976937" cy="936625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s-ES" sz="3200" b="1" dirty="0">
                <a:solidFill>
                  <a:srgbClr val="08AC91"/>
                </a:solidFill>
                <a:latin typeface="+mj-lt"/>
                <a:ea typeface="+mj-ea"/>
                <a:cs typeface="+mj-cs"/>
              </a:rPr>
              <a:t>COMUNICACIÓN </a:t>
            </a:r>
            <a:r>
              <a:rPr lang="es-ES" sz="3200" b="1" dirty="0">
                <a:solidFill>
                  <a:schemeClr val="bg1">
                    <a:lumMod val="65000"/>
                  </a:schemeClr>
                </a:solidFill>
                <a:latin typeface="+mj-lt"/>
                <a:ea typeface="+mj-ea"/>
                <a:cs typeface="+mj-cs"/>
              </a:rPr>
              <a:t>Y DIVULGACIÓN</a:t>
            </a:r>
          </a:p>
        </p:txBody>
      </p:sp>
      <p:sp>
        <p:nvSpPr>
          <p:cNvPr id="4" name="3 CuadroTexto"/>
          <p:cNvSpPr txBox="1"/>
          <p:nvPr/>
        </p:nvSpPr>
        <p:spPr>
          <a:xfrm>
            <a:off x="467544" y="6381328"/>
            <a:ext cx="18722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ANDALUCÍA</a:t>
            </a:r>
            <a:r>
              <a:rPr lang="es-ES" sz="1200" b="1" dirty="0">
                <a:solidFill>
                  <a:schemeClr val="bg1"/>
                </a:solidFill>
                <a:latin typeface="+mn-lt"/>
              </a:rPr>
              <a:t>  </a:t>
            </a:r>
            <a:r>
              <a:rPr lang="es-ES" sz="1200" b="1" dirty="0">
                <a:solidFill>
                  <a:srgbClr val="08A88D"/>
                </a:solidFill>
                <a:latin typeface="+mn-lt"/>
              </a:rPr>
              <a:t>EMPRENDE</a:t>
            </a:r>
          </a:p>
        </p:txBody>
      </p:sp>
      <p:cxnSp>
        <p:nvCxnSpPr>
          <p:cNvPr id="5" name="4 Conector recto"/>
          <p:cNvCxnSpPr>
            <a:stCxn id="4" idx="3"/>
          </p:cNvCxnSpPr>
          <p:nvPr/>
        </p:nvCxnSpPr>
        <p:spPr>
          <a:xfrm>
            <a:off x="2339752" y="6519828"/>
            <a:ext cx="6048672" cy="5516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5 CuadroTexto"/>
          <p:cNvSpPr txBox="1"/>
          <p:nvPr/>
        </p:nvSpPr>
        <p:spPr>
          <a:xfrm>
            <a:off x="8388424" y="6381328"/>
            <a:ext cx="4320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50</a:t>
            </a:r>
          </a:p>
        </p:txBody>
      </p:sp>
      <p:sp>
        <p:nvSpPr>
          <p:cNvPr id="11" name="10 Rectángulo"/>
          <p:cNvSpPr/>
          <p:nvPr/>
        </p:nvSpPr>
        <p:spPr>
          <a:xfrm>
            <a:off x="3419872" y="3092767"/>
            <a:ext cx="2303836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sz="2400" b="1" dirty="0">
                <a:solidFill>
                  <a:schemeClr val="tx1">
                    <a:lumMod val="50000"/>
                    <a:lumOff val="50000"/>
                  </a:schemeClr>
                </a:solidFill>
                <a:ea typeface="Times New Roman" panose="02020603050405020304" pitchFamily="18" charset="0"/>
              </a:rPr>
              <a:t>Plan </a:t>
            </a:r>
          </a:p>
          <a:p>
            <a:pPr algn="ctr"/>
            <a:r>
              <a:rPr lang="es-ES" sz="2400" b="1" dirty="0">
                <a:solidFill>
                  <a:schemeClr val="tx1">
                    <a:lumMod val="50000"/>
                    <a:lumOff val="50000"/>
                  </a:schemeClr>
                </a:solidFill>
                <a:ea typeface="Times New Roman" panose="02020603050405020304" pitchFamily="18" charset="0"/>
              </a:rPr>
              <a:t>de </a:t>
            </a:r>
          </a:p>
          <a:p>
            <a:pPr algn="ctr"/>
            <a:r>
              <a:rPr lang="es-ES" sz="2400" b="1" dirty="0">
                <a:solidFill>
                  <a:schemeClr val="tx1">
                    <a:lumMod val="50000"/>
                    <a:lumOff val="50000"/>
                  </a:schemeClr>
                </a:solidFill>
                <a:ea typeface="Times New Roman" panose="02020603050405020304" pitchFamily="18" charset="0"/>
              </a:rPr>
              <a:t>Comunicación</a:t>
            </a:r>
            <a:endParaRPr lang="es-ES" sz="2400" dirty="0"/>
          </a:p>
        </p:txBody>
      </p:sp>
      <p:sp>
        <p:nvSpPr>
          <p:cNvPr id="13" name="12 CuadroTexto"/>
          <p:cNvSpPr txBox="1"/>
          <p:nvPr/>
        </p:nvSpPr>
        <p:spPr>
          <a:xfrm>
            <a:off x="323528" y="2348880"/>
            <a:ext cx="28083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EXTERNA</a:t>
            </a:r>
            <a:endParaRPr lang="es-ES" b="1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6012160" y="4335487"/>
            <a:ext cx="28083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INTERNA</a:t>
            </a:r>
            <a:endParaRPr lang="es-ES" b="1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  <p:sp>
        <p:nvSpPr>
          <p:cNvPr id="16" name="15 CuadroTexto"/>
          <p:cNvSpPr txBox="1"/>
          <p:nvPr/>
        </p:nvSpPr>
        <p:spPr>
          <a:xfrm>
            <a:off x="251520" y="2924944"/>
            <a:ext cx="3168352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rgbClr val="2B6A79"/>
                </a:solidFill>
                <a:latin typeface="+mn-lt"/>
                <a:ea typeface="Times New Roman" panose="02020603050405020304" pitchFamily="18" charset="0"/>
              </a:rPr>
              <a:t>Sociedad andaluza en general y público objetivo de Andalucía Emprende</a:t>
            </a:r>
          </a:p>
          <a:p>
            <a:endParaRPr lang="es-ES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Times New Roman" panose="02020603050405020304" pitchFamily="18" charset="0"/>
            </a:endParaRPr>
          </a:p>
          <a:p>
            <a:r>
              <a:rPr lang="es-ES" sz="1200" b="1" dirty="0">
                <a:solidFill>
                  <a:srgbClr val="2B6A79"/>
                </a:solidFill>
                <a:latin typeface="+mn-lt"/>
                <a:ea typeface="Times New Roman" panose="02020603050405020304" pitchFamily="18" charset="0"/>
              </a:rPr>
              <a:t>Objetivos:</a:t>
            </a:r>
          </a:p>
          <a:p>
            <a:endParaRPr lang="es-ES" sz="1200" b="1" dirty="0">
              <a:solidFill>
                <a:srgbClr val="2B6A79"/>
              </a:solidFill>
              <a:latin typeface="+mn-lt"/>
              <a:ea typeface="Times New Roman" panose="02020603050405020304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s-ES" sz="1400" dirty="0">
                <a:solidFill>
                  <a:srgbClr val="08AC91"/>
                </a:solidFill>
                <a:latin typeface="+mn-lt"/>
                <a:ea typeface="Times New Roman" panose="02020603050405020304" pitchFamily="18" charset="0"/>
              </a:rPr>
              <a:t>Incrementar la identificación y reconocimiento social de Andalucía Emprende como instrumento al servicio de la ciudadanía emprendedora</a:t>
            </a:r>
          </a:p>
          <a:p>
            <a:pPr>
              <a:buFont typeface="Arial" pitchFamily="34" charset="0"/>
              <a:buChar char="•"/>
            </a:pPr>
            <a:endParaRPr lang="es-ES" sz="1400" dirty="0">
              <a:solidFill>
                <a:srgbClr val="08AC91"/>
              </a:solidFill>
              <a:latin typeface="+mn-lt"/>
              <a:ea typeface="Times New Roman" panose="02020603050405020304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s-ES" sz="1400" dirty="0">
                <a:solidFill>
                  <a:srgbClr val="08AC91"/>
                </a:solidFill>
                <a:latin typeface="+mn-lt"/>
                <a:ea typeface="Times New Roman" panose="02020603050405020304" pitchFamily="18" charset="0"/>
              </a:rPr>
              <a:t>Mejorar el posicionamiento como organismo de referencia en la prestación de servicios de apoyo al emprendimiento</a:t>
            </a:r>
            <a:endParaRPr lang="es-ES" sz="1400" dirty="0"/>
          </a:p>
        </p:txBody>
      </p:sp>
      <p:sp>
        <p:nvSpPr>
          <p:cNvPr id="17" name="16 Rectángulo"/>
          <p:cNvSpPr/>
          <p:nvPr/>
        </p:nvSpPr>
        <p:spPr>
          <a:xfrm>
            <a:off x="6156176" y="1700808"/>
            <a:ext cx="2592288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>
                <a:solidFill>
                  <a:srgbClr val="2B6A79"/>
                </a:solidFill>
                <a:latin typeface="+mn-lt"/>
                <a:ea typeface="Times New Roman" panose="02020603050405020304" pitchFamily="18" charset="0"/>
              </a:rPr>
              <a:t>Personal interno</a:t>
            </a:r>
          </a:p>
          <a:p>
            <a:endParaRPr lang="es-ES" dirty="0">
              <a:solidFill>
                <a:srgbClr val="2B6A79"/>
              </a:solidFill>
              <a:latin typeface="+mn-lt"/>
              <a:ea typeface="Times New Roman" panose="02020603050405020304" pitchFamily="18" charset="0"/>
            </a:endParaRPr>
          </a:p>
          <a:p>
            <a:r>
              <a:rPr lang="es-ES" sz="1200" b="1" dirty="0">
                <a:solidFill>
                  <a:srgbClr val="2B6A79"/>
                </a:solidFill>
                <a:latin typeface="+mn-lt"/>
                <a:ea typeface="Times New Roman" panose="02020603050405020304" pitchFamily="18" charset="0"/>
              </a:rPr>
              <a:t>Objetivos:</a:t>
            </a:r>
          </a:p>
          <a:p>
            <a:endParaRPr lang="es-ES" sz="1200" b="1" dirty="0">
              <a:solidFill>
                <a:srgbClr val="2B6A79"/>
              </a:solidFill>
              <a:latin typeface="+mn-lt"/>
              <a:ea typeface="Times New Roman" panose="02020603050405020304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s-ES" sz="1400" dirty="0">
                <a:solidFill>
                  <a:srgbClr val="2B6A79"/>
                </a:solidFill>
                <a:latin typeface="+mn-lt"/>
                <a:ea typeface="Times New Roman" panose="02020603050405020304" pitchFamily="18" charset="0"/>
              </a:rPr>
              <a:t> </a:t>
            </a:r>
            <a:r>
              <a:rPr lang="es-ES" sz="1400" dirty="0">
                <a:solidFill>
                  <a:srgbClr val="08AC91"/>
                </a:solidFill>
                <a:latin typeface="+mn-lt"/>
                <a:ea typeface="Times New Roman" panose="02020603050405020304" pitchFamily="18" charset="0"/>
              </a:rPr>
              <a:t>Establecer las bases de una comunicación integral en todas las unidades comunicacionales (direcciones de área y CADE) que, de acuerdo con la misión institucional, sirva para optimizar los resultados de los procesos comunicativos. </a:t>
            </a:r>
          </a:p>
        </p:txBody>
      </p:sp>
    </p:spTree>
    <p:extLst>
      <p:ext uri="{BB962C8B-B14F-4D97-AF65-F5344CB8AC3E}">
        <p14:creationId xmlns="" xmlns:p14="http://schemas.microsoft.com/office/powerpoint/2010/main" val="2277593105"/>
      </p:ext>
    </p:extLst>
  </p:cSld>
  <p:clrMapOvr>
    <a:masterClrMapping/>
  </p:clrMapOvr>
  <p:transition spd="slow" advClick="0"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CuadroTexto"/>
          <p:cNvSpPr txBox="1"/>
          <p:nvPr/>
        </p:nvSpPr>
        <p:spPr>
          <a:xfrm>
            <a:off x="467544" y="6381328"/>
            <a:ext cx="18722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ANDALUCÍA</a:t>
            </a:r>
            <a:r>
              <a:rPr lang="es-ES" sz="1200" b="1" dirty="0">
                <a:solidFill>
                  <a:schemeClr val="bg1"/>
                </a:solidFill>
                <a:latin typeface="+mn-lt"/>
              </a:rPr>
              <a:t>  </a:t>
            </a:r>
            <a:r>
              <a:rPr lang="es-ES" sz="1200" b="1" dirty="0">
                <a:solidFill>
                  <a:srgbClr val="08A88D"/>
                </a:solidFill>
                <a:latin typeface="+mn-lt"/>
              </a:rPr>
              <a:t>EMPRENDE</a:t>
            </a:r>
          </a:p>
        </p:txBody>
      </p:sp>
      <p:cxnSp>
        <p:nvCxnSpPr>
          <p:cNvPr id="12" name="11 Conector recto"/>
          <p:cNvCxnSpPr>
            <a:stCxn id="11" idx="3"/>
          </p:cNvCxnSpPr>
          <p:nvPr/>
        </p:nvCxnSpPr>
        <p:spPr>
          <a:xfrm>
            <a:off x="2339752" y="6519828"/>
            <a:ext cx="6048672" cy="5516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12 CuadroTexto"/>
          <p:cNvSpPr txBox="1"/>
          <p:nvPr/>
        </p:nvSpPr>
        <p:spPr>
          <a:xfrm>
            <a:off x="8388424" y="6381328"/>
            <a:ext cx="4320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51</a:t>
            </a:r>
          </a:p>
        </p:txBody>
      </p:sp>
      <p:sp>
        <p:nvSpPr>
          <p:cNvPr id="14" name="1 Título"/>
          <p:cNvSpPr txBox="1">
            <a:spLocks/>
          </p:cNvSpPr>
          <p:nvPr/>
        </p:nvSpPr>
        <p:spPr>
          <a:xfrm>
            <a:off x="1547813" y="404143"/>
            <a:ext cx="5976937" cy="936625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s-ES" sz="3200" b="1" dirty="0">
                <a:solidFill>
                  <a:srgbClr val="08AC91"/>
                </a:solidFill>
                <a:latin typeface="+mj-lt"/>
                <a:ea typeface="+mj-ea"/>
                <a:cs typeface="+mj-cs"/>
              </a:rPr>
              <a:t>COMUNICACIÓN </a:t>
            </a:r>
            <a:r>
              <a:rPr lang="es-ES" sz="3200" b="1" dirty="0">
                <a:solidFill>
                  <a:schemeClr val="bg1">
                    <a:lumMod val="65000"/>
                  </a:schemeClr>
                </a:solidFill>
                <a:latin typeface="+mj-lt"/>
                <a:ea typeface="+mj-ea"/>
                <a:cs typeface="+mj-cs"/>
              </a:rPr>
              <a:t>Y DIVULGACIÓN</a:t>
            </a:r>
          </a:p>
        </p:txBody>
      </p:sp>
      <p:sp>
        <p:nvSpPr>
          <p:cNvPr id="47" name="46 CuadroTexto"/>
          <p:cNvSpPr txBox="1"/>
          <p:nvPr/>
        </p:nvSpPr>
        <p:spPr>
          <a:xfrm>
            <a:off x="6155002" y="4725144"/>
            <a:ext cx="1943100" cy="95410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s-ES" sz="2800" b="1" dirty="0">
                <a:solidFill>
                  <a:srgbClr val="00B0F0"/>
                </a:solidFill>
                <a:latin typeface="+mn-lt"/>
              </a:rPr>
              <a:t>75.824 </a:t>
            </a:r>
          </a:p>
          <a:p>
            <a:pPr algn="ctr" eaLnBrk="1" hangingPunct="1">
              <a:defRPr/>
            </a:pPr>
            <a:r>
              <a:rPr lang="es-ES" sz="2800" b="1" dirty="0">
                <a:solidFill>
                  <a:srgbClr val="00B0F0"/>
                </a:solidFill>
                <a:latin typeface="+mn-lt"/>
              </a:rPr>
              <a:t>seguidores</a:t>
            </a:r>
          </a:p>
        </p:txBody>
      </p:sp>
      <p:sp>
        <p:nvSpPr>
          <p:cNvPr id="49" name="48 CuadroTexto"/>
          <p:cNvSpPr txBox="1"/>
          <p:nvPr/>
        </p:nvSpPr>
        <p:spPr>
          <a:xfrm>
            <a:off x="4211960" y="4797152"/>
            <a:ext cx="1728787" cy="83099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s-ES" sz="2400" b="1" dirty="0">
                <a:solidFill>
                  <a:srgbClr val="42A5BC"/>
                </a:solidFill>
                <a:latin typeface="+mn-lt"/>
              </a:rPr>
              <a:t>45.005</a:t>
            </a:r>
          </a:p>
          <a:p>
            <a:pPr algn="ctr" eaLnBrk="1" hangingPunct="1">
              <a:defRPr/>
            </a:pPr>
            <a:r>
              <a:rPr lang="es-ES" sz="2400" b="1" dirty="0">
                <a:solidFill>
                  <a:srgbClr val="42A5BC"/>
                </a:solidFill>
                <a:latin typeface="+mn-lt"/>
              </a:rPr>
              <a:t> seguidores</a:t>
            </a:r>
          </a:p>
        </p:txBody>
      </p:sp>
      <p:sp>
        <p:nvSpPr>
          <p:cNvPr id="50" name="49 CuadroTexto"/>
          <p:cNvSpPr txBox="1"/>
          <p:nvPr/>
        </p:nvSpPr>
        <p:spPr>
          <a:xfrm>
            <a:off x="2267744" y="4869160"/>
            <a:ext cx="216024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ES" sz="2400" b="1" dirty="0">
                <a:solidFill>
                  <a:srgbClr val="08A88D"/>
                </a:solidFill>
                <a:latin typeface="+mn-lt"/>
              </a:rPr>
              <a:t>328.898 </a:t>
            </a:r>
            <a:r>
              <a:rPr lang="es-ES" sz="2000" b="1" dirty="0">
                <a:solidFill>
                  <a:srgbClr val="08A88D"/>
                </a:solidFill>
                <a:latin typeface="+mn-lt"/>
              </a:rPr>
              <a:t>reproducciones</a:t>
            </a:r>
            <a:endParaRPr lang="es-ES" sz="2400" b="1" dirty="0">
              <a:solidFill>
                <a:srgbClr val="08A88D"/>
              </a:solidFill>
              <a:latin typeface="+mn-lt"/>
            </a:endParaRPr>
          </a:p>
        </p:txBody>
      </p:sp>
      <p:pic>
        <p:nvPicPr>
          <p:cNvPr id="52" name="51 Imagen" descr="redes.PN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827584" y="1421918"/>
            <a:ext cx="7632848" cy="3261980"/>
          </a:xfrm>
          <a:prstGeom prst="rect">
            <a:avLst/>
          </a:prstGeom>
        </p:spPr>
      </p:pic>
      <p:sp>
        <p:nvSpPr>
          <p:cNvPr id="53" name="52 CuadroTexto"/>
          <p:cNvSpPr txBox="1"/>
          <p:nvPr/>
        </p:nvSpPr>
        <p:spPr>
          <a:xfrm>
            <a:off x="754981" y="4838381"/>
            <a:ext cx="187220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ES" sz="2400" b="1" smtClean="0">
                <a:solidFill>
                  <a:srgbClr val="74B230"/>
                </a:solidFill>
                <a:latin typeface="+mn-lt"/>
              </a:rPr>
              <a:t>1.093</a:t>
            </a:r>
            <a:endParaRPr lang="es-ES" sz="2400" b="1" dirty="0">
              <a:solidFill>
                <a:srgbClr val="74B230"/>
              </a:solidFill>
              <a:latin typeface="+mn-lt"/>
            </a:endParaRPr>
          </a:p>
          <a:p>
            <a:pPr algn="ctr" eaLnBrk="1" hangingPunct="1">
              <a:defRPr/>
            </a:pPr>
            <a:r>
              <a:rPr lang="es-ES" sz="2400" b="1" dirty="0">
                <a:solidFill>
                  <a:srgbClr val="74B230"/>
                </a:solidFill>
                <a:latin typeface="+mn-lt"/>
              </a:rPr>
              <a:t>seguidores</a:t>
            </a:r>
          </a:p>
        </p:txBody>
      </p:sp>
    </p:spTree>
  </p:cSld>
  <p:clrMapOvr>
    <a:masterClrMapping/>
  </p:clrMapOvr>
  <p:transition spd="slow" advClick="0"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10 Grupo"/>
          <p:cNvGrpSpPr/>
          <p:nvPr/>
        </p:nvGrpSpPr>
        <p:grpSpPr>
          <a:xfrm>
            <a:off x="1331640" y="4685795"/>
            <a:ext cx="1640679" cy="1723392"/>
            <a:chOff x="6732240" y="0"/>
            <a:chExt cx="1728788" cy="1728788"/>
          </a:xfrm>
        </p:grpSpPr>
        <p:sp>
          <p:nvSpPr>
            <p:cNvPr id="12" name="11 Elipse"/>
            <p:cNvSpPr/>
            <p:nvPr/>
          </p:nvSpPr>
          <p:spPr>
            <a:xfrm>
              <a:off x="6732240" y="0"/>
              <a:ext cx="1728788" cy="1728788"/>
            </a:xfrm>
            <a:prstGeom prst="ellipse">
              <a:avLst/>
            </a:prstGeom>
            <a:solidFill>
              <a:srgbClr val="33CFCB"/>
            </a:solidFill>
            <a:ln>
              <a:solidFill>
                <a:srgbClr val="33CFC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s-ES"/>
            </a:p>
          </p:txBody>
        </p:sp>
        <p:sp>
          <p:nvSpPr>
            <p:cNvPr id="13" name="12 CuadroTexto"/>
            <p:cNvSpPr txBox="1"/>
            <p:nvPr/>
          </p:nvSpPr>
          <p:spPr>
            <a:xfrm>
              <a:off x="6905119" y="260648"/>
              <a:ext cx="1440756" cy="11114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eaLnBrk="1" hangingPunct="1">
                <a:defRPr/>
              </a:pPr>
              <a:r>
                <a:rPr lang="es-ES" sz="3200" b="1" dirty="0">
                  <a:solidFill>
                    <a:schemeClr val="bg1"/>
                  </a:solidFill>
                  <a:latin typeface="+mn-lt"/>
                </a:rPr>
                <a:t>1.030 </a:t>
              </a:r>
              <a:r>
                <a:rPr lang="es-ES" sz="2000" b="1" dirty="0">
                  <a:solidFill>
                    <a:schemeClr val="bg1"/>
                  </a:solidFill>
                  <a:latin typeface="+mn-lt"/>
                </a:rPr>
                <a:t>impactos </a:t>
              </a:r>
              <a:r>
                <a:rPr lang="es-ES" sz="1400" b="1" dirty="0">
                  <a:solidFill>
                    <a:schemeClr val="bg1"/>
                  </a:solidFill>
                  <a:latin typeface="+mn-lt"/>
                </a:rPr>
                <a:t>en prensa papel</a:t>
              </a:r>
              <a:endParaRPr lang="es-ES" sz="3200" b="1" dirty="0">
                <a:solidFill>
                  <a:schemeClr val="bg1"/>
                </a:solidFill>
                <a:latin typeface="+mn-lt"/>
              </a:endParaRPr>
            </a:p>
          </p:txBody>
        </p:sp>
      </p:grpSp>
      <p:pic>
        <p:nvPicPr>
          <p:cNvPr id="21" name="20 Imagen" descr="Slide190 rec.PNG"/>
          <p:cNvPicPr>
            <a:picLocks noChangeAspect="1"/>
          </p:cNvPicPr>
          <p:nvPr/>
        </p:nvPicPr>
        <p:blipFill>
          <a:blip r:embed="rId3" cstate="email">
            <a:lum bright="3000"/>
          </a:blip>
          <a:stretch>
            <a:fillRect/>
          </a:stretch>
        </p:blipFill>
        <p:spPr>
          <a:xfrm>
            <a:off x="251520" y="908720"/>
            <a:ext cx="4782690" cy="3744416"/>
          </a:xfrm>
          <a:prstGeom prst="rect">
            <a:avLst/>
          </a:prstGeom>
        </p:spPr>
      </p:pic>
      <p:pic>
        <p:nvPicPr>
          <p:cNvPr id="22" name="21 Imagen" descr="web.PNG"/>
          <p:cNvPicPr>
            <a:picLocks noChangeAspect="1"/>
          </p:cNvPicPr>
          <p:nvPr/>
        </p:nvPicPr>
        <p:blipFill>
          <a:blip r:embed="rId4" cstate="email">
            <a:lum bright="4000"/>
          </a:blip>
          <a:stretch>
            <a:fillRect/>
          </a:stretch>
        </p:blipFill>
        <p:spPr>
          <a:xfrm>
            <a:off x="5148064" y="1340768"/>
            <a:ext cx="936105" cy="676076"/>
          </a:xfrm>
          <a:prstGeom prst="rect">
            <a:avLst/>
          </a:prstGeom>
        </p:spPr>
      </p:pic>
      <p:sp>
        <p:nvSpPr>
          <p:cNvPr id="23" name="22 CuadroTexto"/>
          <p:cNvSpPr txBox="1"/>
          <p:nvPr/>
        </p:nvSpPr>
        <p:spPr>
          <a:xfrm>
            <a:off x="6264696" y="1412776"/>
            <a:ext cx="2699792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s-ES" sz="1600" b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WEB ANDALUCÍA EMPRENDE</a:t>
            </a:r>
          </a:p>
          <a:p>
            <a:pPr eaLnBrk="1" hangingPunct="1">
              <a:defRPr/>
            </a:pPr>
            <a:r>
              <a:rPr lang="es-ES" b="1" dirty="0">
                <a:solidFill>
                  <a:srgbClr val="08AC91"/>
                </a:solidFill>
                <a:latin typeface="+mn-lt"/>
              </a:rPr>
              <a:t>10,7 M. páginas vistas</a:t>
            </a:r>
          </a:p>
        </p:txBody>
      </p:sp>
      <p:pic>
        <p:nvPicPr>
          <p:cNvPr id="24" name="23 Imagen" descr="aetv.PNG"/>
          <p:cNvPicPr>
            <a:picLocks noChangeAspect="1"/>
          </p:cNvPicPr>
          <p:nvPr/>
        </p:nvPicPr>
        <p:blipFill>
          <a:blip r:embed="rId5" cstate="email">
            <a:lum bright="3000"/>
          </a:blip>
          <a:stretch>
            <a:fillRect/>
          </a:stretch>
        </p:blipFill>
        <p:spPr>
          <a:xfrm>
            <a:off x="5148064" y="2441296"/>
            <a:ext cx="1008112" cy="916465"/>
          </a:xfrm>
          <a:prstGeom prst="rect">
            <a:avLst/>
          </a:prstGeom>
        </p:spPr>
      </p:pic>
      <p:sp>
        <p:nvSpPr>
          <p:cNvPr id="25" name="24 CuadroTexto"/>
          <p:cNvSpPr txBox="1"/>
          <p:nvPr/>
        </p:nvSpPr>
        <p:spPr>
          <a:xfrm>
            <a:off x="6228184" y="2628970"/>
            <a:ext cx="2520280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s-ES" sz="1600" b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ANDALUCÍA EMPRENDE TV.</a:t>
            </a:r>
          </a:p>
          <a:p>
            <a:pPr eaLnBrk="1" hangingPunct="1">
              <a:defRPr/>
            </a:pPr>
            <a:r>
              <a:rPr lang="es-ES" b="1" dirty="0">
                <a:solidFill>
                  <a:srgbClr val="08AC91"/>
                </a:solidFill>
                <a:latin typeface="+mn-lt"/>
              </a:rPr>
              <a:t>843 usuarios</a:t>
            </a:r>
          </a:p>
        </p:txBody>
      </p:sp>
      <p:sp>
        <p:nvSpPr>
          <p:cNvPr id="26" name="25 CuadroTexto"/>
          <p:cNvSpPr txBox="1"/>
          <p:nvPr/>
        </p:nvSpPr>
        <p:spPr>
          <a:xfrm>
            <a:off x="6228184" y="3822328"/>
            <a:ext cx="2160240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ES" sz="1600" b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BOLETÍN EMPRENDE +</a:t>
            </a:r>
          </a:p>
          <a:p>
            <a:pPr algn="ctr" eaLnBrk="1" hangingPunct="1">
              <a:defRPr/>
            </a:pPr>
            <a:r>
              <a:rPr lang="es-ES" b="1" dirty="0">
                <a:solidFill>
                  <a:srgbClr val="08AC91"/>
                </a:solidFill>
                <a:latin typeface="+mn-lt"/>
              </a:rPr>
              <a:t>18.704 suscripciones</a:t>
            </a:r>
          </a:p>
        </p:txBody>
      </p:sp>
      <p:pic>
        <p:nvPicPr>
          <p:cNvPr id="27" name="26 Imagen" descr="boletin.PNG"/>
          <p:cNvPicPr>
            <a:picLocks noChangeAspect="1"/>
          </p:cNvPicPr>
          <p:nvPr/>
        </p:nvPicPr>
        <p:blipFill>
          <a:blip r:embed="rId6" cstate="email">
            <a:lum bright="3000"/>
          </a:blip>
          <a:stretch>
            <a:fillRect/>
          </a:stretch>
        </p:blipFill>
        <p:spPr>
          <a:xfrm>
            <a:off x="5186594" y="3717033"/>
            <a:ext cx="897574" cy="792856"/>
          </a:xfrm>
          <a:prstGeom prst="rect">
            <a:avLst/>
          </a:prstGeom>
        </p:spPr>
      </p:pic>
      <p:sp>
        <p:nvSpPr>
          <p:cNvPr id="28" name="27 CuadroTexto"/>
          <p:cNvSpPr txBox="1"/>
          <p:nvPr/>
        </p:nvSpPr>
        <p:spPr>
          <a:xfrm>
            <a:off x="467544" y="6433591"/>
            <a:ext cx="18722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ANDALUCÍA</a:t>
            </a:r>
            <a:r>
              <a:rPr lang="es-ES" sz="1200" b="1" dirty="0">
                <a:solidFill>
                  <a:schemeClr val="bg1"/>
                </a:solidFill>
                <a:latin typeface="+mn-lt"/>
              </a:rPr>
              <a:t>  </a:t>
            </a:r>
            <a:r>
              <a:rPr lang="es-ES" sz="1200" b="1" dirty="0">
                <a:solidFill>
                  <a:srgbClr val="08A88D"/>
                </a:solidFill>
                <a:latin typeface="+mn-lt"/>
              </a:rPr>
              <a:t>EMPRENDE</a:t>
            </a:r>
          </a:p>
        </p:txBody>
      </p:sp>
      <p:cxnSp>
        <p:nvCxnSpPr>
          <p:cNvPr id="29" name="28 Conector recto"/>
          <p:cNvCxnSpPr>
            <a:stCxn id="28" idx="3"/>
          </p:cNvCxnSpPr>
          <p:nvPr/>
        </p:nvCxnSpPr>
        <p:spPr>
          <a:xfrm>
            <a:off x="2339752" y="6572091"/>
            <a:ext cx="6048672" cy="5516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29 CuadroTexto"/>
          <p:cNvSpPr txBox="1"/>
          <p:nvPr/>
        </p:nvSpPr>
        <p:spPr>
          <a:xfrm>
            <a:off x="8388424" y="6433591"/>
            <a:ext cx="4320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52</a:t>
            </a:r>
          </a:p>
        </p:txBody>
      </p:sp>
      <p:sp>
        <p:nvSpPr>
          <p:cNvPr id="31" name="1 Título">
            <a:extLst>
              <a:ext uri="{FF2B5EF4-FFF2-40B4-BE49-F238E27FC236}">
                <a16:creationId xmlns="" xmlns:a16="http://schemas.microsoft.com/office/drawing/2014/main" id="{FE9E8EA5-EAEA-4D17-BB32-F42F8D4A38EA}"/>
              </a:ext>
            </a:extLst>
          </p:cNvPr>
          <p:cNvSpPr txBox="1">
            <a:spLocks/>
          </p:cNvSpPr>
          <p:nvPr/>
        </p:nvSpPr>
        <p:spPr>
          <a:xfrm>
            <a:off x="1547813" y="404143"/>
            <a:ext cx="5976937" cy="936625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s-ES" sz="3200" b="1" dirty="0">
                <a:solidFill>
                  <a:srgbClr val="08AC91"/>
                </a:solidFill>
                <a:latin typeface="+mj-lt"/>
                <a:ea typeface="+mj-ea"/>
                <a:cs typeface="+mj-cs"/>
              </a:rPr>
              <a:t>COMUNICACIÓN </a:t>
            </a:r>
            <a:r>
              <a:rPr lang="es-ES" sz="3200" b="1" dirty="0">
                <a:solidFill>
                  <a:schemeClr val="bg1">
                    <a:lumMod val="65000"/>
                  </a:schemeClr>
                </a:solidFill>
                <a:latin typeface="+mj-lt"/>
                <a:ea typeface="+mj-ea"/>
                <a:cs typeface="+mj-cs"/>
              </a:rPr>
              <a:t>Y DIVULGACIÓN</a:t>
            </a:r>
          </a:p>
        </p:txBody>
      </p:sp>
    </p:spTree>
  </p:cSld>
  <p:clrMapOvr>
    <a:masterClrMapping/>
  </p:clrMapOvr>
  <p:transition spd="slow" advClick="0" advTm="10000"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6 Imagen" descr="Imagen_recursos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180975" y="-79375"/>
            <a:ext cx="10448925" cy="696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6 Rectángulo">
            <a:extLst>
              <a:ext uri="{FF2B5EF4-FFF2-40B4-BE49-F238E27FC236}">
                <a16:creationId xmlns="" xmlns:a16="http://schemas.microsoft.com/office/drawing/2014/main" id="{C8A5B401-C8C1-49DF-A3A0-A1120B28B801}"/>
              </a:ext>
            </a:extLst>
          </p:cNvPr>
          <p:cNvSpPr/>
          <p:nvPr/>
        </p:nvSpPr>
        <p:spPr>
          <a:xfrm>
            <a:off x="-197380" y="4633913"/>
            <a:ext cx="10465330" cy="2249487"/>
          </a:xfrm>
          <a:prstGeom prst="rect">
            <a:avLst/>
          </a:prstGeom>
          <a:solidFill>
            <a:srgbClr val="08A88D">
              <a:alpha val="69000"/>
            </a:srgbClr>
          </a:solidFill>
          <a:ln>
            <a:solidFill>
              <a:srgbClr val="08AC91">
                <a:alpha val="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s-ES"/>
          </a:p>
        </p:txBody>
      </p:sp>
      <p:sp>
        <p:nvSpPr>
          <p:cNvPr id="7" name="7 CuadroTexto">
            <a:extLst>
              <a:ext uri="{FF2B5EF4-FFF2-40B4-BE49-F238E27FC236}">
                <a16:creationId xmlns="" xmlns:a16="http://schemas.microsoft.com/office/drawing/2014/main" id="{DCD28405-E3E3-4D92-831A-9C5EB36E31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9338" y="5159375"/>
            <a:ext cx="475297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s-ES" altLang="es-ES" sz="3200" b="1" dirty="0">
                <a:solidFill>
                  <a:schemeClr val="bg1"/>
                </a:solidFill>
                <a:latin typeface="Calibri" pitchFamily="34" charset="0"/>
              </a:rPr>
              <a:t>RECURSOS</a:t>
            </a:r>
          </a:p>
        </p:txBody>
      </p:sp>
    </p:spTree>
    <p:extLst>
      <p:ext uri="{BB962C8B-B14F-4D97-AF65-F5344CB8AC3E}">
        <p14:creationId xmlns="" xmlns:p14="http://schemas.microsoft.com/office/powerpoint/2010/main" val="2568398906"/>
      </p:ext>
    </p:extLst>
  </p:cSld>
  <p:clrMapOvr>
    <a:masterClrMapping/>
  </p:clrMapOvr>
  <p:transition spd="slow" advClick="0"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8 Imagen" descr="Recursos3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1908175" y="764704"/>
            <a:ext cx="7235825" cy="23749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9 Rectángulo"/>
          <p:cNvSpPr/>
          <p:nvPr/>
        </p:nvSpPr>
        <p:spPr>
          <a:xfrm>
            <a:off x="0" y="764704"/>
            <a:ext cx="2124075" cy="23749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s-ES" b="1" dirty="0">
              <a:solidFill>
                <a:srgbClr val="006664"/>
              </a:solidFill>
              <a:latin typeface="+mj-lt"/>
            </a:endParaRPr>
          </a:p>
        </p:txBody>
      </p:sp>
      <p:graphicFrame>
        <p:nvGraphicFramePr>
          <p:cNvPr id="12" name="11 Tabla"/>
          <p:cNvGraphicFramePr>
            <a:graphicFrameLocks noGrp="1"/>
          </p:cNvGraphicFramePr>
          <p:nvPr/>
        </p:nvGraphicFramePr>
        <p:xfrm>
          <a:off x="3276600" y="3426941"/>
          <a:ext cx="4608512" cy="2547935"/>
        </p:xfrm>
        <a:graphic>
          <a:graphicData uri="http://schemas.openxmlformats.org/drawingml/2006/table">
            <a:tbl>
              <a:tblPr/>
              <a:tblGrid>
                <a:gridCol w="108012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93610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22413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36815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397760">
                <a:tc>
                  <a:txBody>
                    <a:bodyPr/>
                    <a:lstStyle/>
                    <a:p>
                      <a:pPr algn="l" rtl="0" fontAlgn="t"/>
                      <a:r>
                        <a:rPr lang="es-ES" sz="1200" b="1" i="0" u="none" strike="noStrike" dirty="0">
                          <a:solidFill>
                            <a:srgbClr val="006664"/>
                          </a:solidFill>
                          <a:latin typeface="+mn-lt"/>
                        </a:rPr>
                        <a:t>PROVINCIA</a:t>
                      </a:r>
                    </a:p>
                  </a:txBody>
                  <a:tcPr marL="9525" marR="9525" marT="952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s-ES" sz="1200" b="1" i="0" u="none" strike="noStrike" dirty="0">
                          <a:solidFill>
                            <a:srgbClr val="006664"/>
                          </a:solidFill>
                          <a:latin typeface="+mn-lt"/>
                        </a:rPr>
                        <a:t>CENTROS</a:t>
                      </a:r>
                    </a:p>
                  </a:txBody>
                  <a:tcPr marL="9525" marR="9525" marT="952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s-ES" sz="1200" b="1" i="0" u="none" strike="noStrike" dirty="0">
                          <a:solidFill>
                            <a:srgbClr val="006664"/>
                          </a:solidFill>
                          <a:latin typeface="+mn-lt"/>
                        </a:rPr>
                        <a:t>PERSONAL </a:t>
                      </a:r>
                    </a:p>
                    <a:p>
                      <a:pPr algn="ctr" rtl="0" fontAlgn="t"/>
                      <a:r>
                        <a:rPr lang="es-ES" sz="1200" b="1" i="0" u="none" strike="noStrike" dirty="0">
                          <a:solidFill>
                            <a:srgbClr val="006664"/>
                          </a:solidFill>
                          <a:latin typeface="+mn-lt"/>
                        </a:rPr>
                        <a:t>TÉCNICO</a:t>
                      </a:r>
                    </a:p>
                  </a:txBody>
                  <a:tcPr marL="9525" marR="9525" marT="952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s-ES" sz="1200" b="1" i="0" u="none" strike="noStrike" dirty="0">
                          <a:solidFill>
                            <a:srgbClr val="006664"/>
                          </a:solidFill>
                          <a:latin typeface="+mn-lt"/>
                        </a:rPr>
                        <a:t>PERSONAL ADMINISTRATIVO</a:t>
                      </a:r>
                    </a:p>
                  </a:txBody>
                  <a:tcPr marL="9525" marR="9525" marT="952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03927">
                <a:tc>
                  <a:txBody>
                    <a:bodyPr/>
                    <a:lstStyle/>
                    <a:p>
                      <a:pPr algn="l" rtl="0" fontAlgn="ctr"/>
                      <a:r>
                        <a:rPr lang="es-ES" sz="1200" b="0" i="0" u="none" strike="noStrike">
                          <a:solidFill>
                            <a:srgbClr val="626262"/>
                          </a:solidFill>
                          <a:latin typeface="+mn-lt"/>
                        </a:rPr>
                        <a:t>ALMERÍA</a:t>
                      </a:r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endParaRPr lang="es-ES" sz="1200" b="0" i="0" u="none" strike="noStrike">
                        <a:solidFill>
                          <a:srgbClr val="626262"/>
                        </a:solidFill>
                        <a:latin typeface="+mn-lt"/>
                      </a:endParaRPr>
                    </a:p>
                  </a:txBody>
                  <a:tcPr marL="9525" marR="9525" marT="95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 b="0" dirty="0">
                          <a:solidFill>
                            <a:srgbClr val="626262"/>
                          </a:solidFill>
                          <a:latin typeface="+mj-lt"/>
                          <a:ea typeface="Times New Roman"/>
                          <a:cs typeface="Times New Roman"/>
                        </a:rPr>
                        <a:t>29</a:t>
                      </a:r>
                      <a:endParaRPr lang="es-ES" sz="1200" b="1" dirty="0">
                        <a:solidFill>
                          <a:srgbClr val="595959"/>
                        </a:solidFill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200" b="0" i="0" u="none" strike="noStrike" dirty="0">
                          <a:solidFill>
                            <a:srgbClr val="595959"/>
                          </a:solidFill>
                          <a:latin typeface="+mn-lt"/>
                        </a:rPr>
                        <a:t>61</a:t>
                      </a:r>
                    </a:p>
                  </a:txBody>
                  <a:tcPr marL="9525" marR="9525" marT="95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200" b="0" i="0" u="none" strike="noStrike" dirty="0">
                          <a:solidFill>
                            <a:srgbClr val="595959"/>
                          </a:solidFill>
                          <a:latin typeface="+mn-lt"/>
                        </a:rPr>
                        <a:t>13</a:t>
                      </a:r>
                    </a:p>
                  </a:txBody>
                  <a:tcPr marL="9525" marR="9525" marT="95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03927">
                <a:tc>
                  <a:txBody>
                    <a:bodyPr/>
                    <a:lstStyle/>
                    <a:p>
                      <a:pPr algn="l" rtl="0" fontAlgn="ctr"/>
                      <a:r>
                        <a:rPr lang="es-ES" sz="1200" b="0" i="0" u="none" strike="noStrike">
                          <a:solidFill>
                            <a:srgbClr val="626262"/>
                          </a:solidFill>
                          <a:latin typeface="+mn-lt"/>
                        </a:rPr>
                        <a:t>CÁDIZ</a:t>
                      </a:r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endParaRPr lang="es-ES" sz="1200" b="0" i="0" u="none" strike="noStrike">
                        <a:solidFill>
                          <a:srgbClr val="626262"/>
                        </a:solidFill>
                        <a:latin typeface="+mn-lt"/>
                      </a:endParaRPr>
                    </a:p>
                  </a:txBody>
                  <a:tcPr marL="9525" marR="9525" marT="95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 b="0" dirty="0">
                          <a:solidFill>
                            <a:srgbClr val="626262"/>
                          </a:solidFill>
                          <a:latin typeface="+mj-lt"/>
                          <a:ea typeface="Times New Roman"/>
                          <a:cs typeface="Times New Roman"/>
                        </a:rPr>
                        <a:t>26</a:t>
                      </a:r>
                      <a:endParaRPr lang="es-ES" sz="1200" b="1" dirty="0">
                        <a:solidFill>
                          <a:srgbClr val="595959"/>
                        </a:solidFill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200" b="0" i="0" u="none" strike="noStrike" dirty="0">
                          <a:solidFill>
                            <a:srgbClr val="595959"/>
                          </a:solidFill>
                          <a:latin typeface="+mn-lt"/>
                        </a:rPr>
                        <a:t>72</a:t>
                      </a:r>
                    </a:p>
                  </a:txBody>
                  <a:tcPr marL="9525" marR="9525" marT="95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200" b="0" i="0" u="none" strike="noStrike" dirty="0">
                          <a:solidFill>
                            <a:srgbClr val="595959"/>
                          </a:solidFill>
                          <a:latin typeface="+mn-lt"/>
                        </a:rPr>
                        <a:t>35</a:t>
                      </a:r>
                    </a:p>
                  </a:txBody>
                  <a:tcPr marL="9525" marR="9525" marT="95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03927">
                <a:tc>
                  <a:txBody>
                    <a:bodyPr/>
                    <a:lstStyle/>
                    <a:p>
                      <a:pPr algn="l" rtl="0" fontAlgn="ctr"/>
                      <a:r>
                        <a:rPr lang="es-ES" sz="1200" b="0" i="0" u="none" strike="noStrike" dirty="0">
                          <a:solidFill>
                            <a:srgbClr val="626262"/>
                          </a:solidFill>
                          <a:latin typeface="+mn-lt"/>
                        </a:rPr>
                        <a:t>CÓRDOBA</a:t>
                      </a:r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endParaRPr lang="es-ES" sz="1200" b="0" i="0" u="none" strike="noStrike" dirty="0">
                        <a:solidFill>
                          <a:srgbClr val="626262"/>
                        </a:solidFill>
                        <a:latin typeface="+mn-lt"/>
                      </a:endParaRPr>
                    </a:p>
                  </a:txBody>
                  <a:tcPr marL="9525" marR="9525" marT="95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 b="0" dirty="0">
                          <a:solidFill>
                            <a:srgbClr val="626262"/>
                          </a:solidFill>
                          <a:latin typeface="+mj-lt"/>
                          <a:ea typeface="Times New Roman"/>
                          <a:cs typeface="Times New Roman"/>
                        </a:rPr>
                        <a:t>31</a:t>
                      </a:r>
                      <a:endParaRPr lang="es-ES" sz="1200" b="1" dirty="0">
                        <a:solidFill>
                          <a:srgbClr val="595959"/>
                        </a:solidFill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200" b="0" i="0" u="none" strike="noStrike" dirty="0">
                          <a:solidFill>
                            <a:srgbClr val="595959"/>
                          </a:solidFill>
                          <a:latin typeface="+mn-lt"/>
                        </a:rPr>
                        <a:t>86</a:t>
                      </a:r>
                    </a:p>
                  </a:txBody>
                  <a:tcPr marL="9525" marR="9525" marT="95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200" b="0" i="0" u="none" strike="noStrike" dirty="0">
                          <a:solidFill>
                            <a:srgbClr val="595959"/>
                          </a:solidFill>
                          <a:latin typeface="+mn-lt"/>
                        </a:rPr>
                        <a:t>18</a:t>
                      </a:r>
                    </a:p>
                  </a:txBody>
                  <a:tcPr marL="9525" marR="9525" marT="95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03927">
                <a:tc>
                  <a:txBody>
                    <a:bodyPr/>
                    <a:lstStyle/>
                    <a:p>
                      <a:pPr algn="l" rtl="0" fontAlgn="ctr"/>
                      <a:r>
                        <a:rPr lang="es-ES" sz="1200" b="0" i="0" u="none" strike="noStrike">
                          <a:solidFill>
                            <a:srgbClr val="626262"/>
                          </a:solidFill>
                          <a:latin typeface="+mn-lt"/>
                        </a:rPr>
                        <a:t>GRANADA</a:t>
                      </a:r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endParaRPr lang="es-ES" sz="1200" b="0" i="0" u="none" strike="noStrike">
                        <a:solidFill>
                          <a:srgbClr val="626262"/>
                        </a:solidFill>
                        <a:latin typeface="+mn-lt"/>
                      </a:endParaRPr>
                    </a:p>
                  </a:txBody>
                  <a:tcPr marL="9525" marR="9525" marT="95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 b="0" dirty="0">
                          <a:solidFill>
                            <a:srgbClr val="626262"/>
                          </a:solidFill>
                          <a:latin typeface="+mj-lt"/>
                          <a:ea typeface="Times New Roman"/>
                          <a:cs typeface="Times New Roman"/>
                        </a:rPr>
                        <a:t>33</a:t>
                      </a:r>
                      <a:endParaRPr lang="es-ES" sz="1200" b="1" dirty="0">
                        <a:solidFill>
                          <a:srgbClr val="595959"/>
                        </a:solidFill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200" b="0" i="0" u="none" strike="noStrike" dirty="0">
                          <a:solidFill>
                            <a:srgbClr val="595959"/>
                          </a:solidFill>
                          <a:latin typeface="+mn-lt"/>
                        </a:rPr>
                        <a:t>106</a:t>
                      </a:r>
                    </a:p>
                  </a:txBody>
                  <a:tcPr marL="9525" marR="9525" marT="95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200" b="0" i="0" u="none" strike="noStrike" dirty="0">
                          <a:solidFill>
                            <a:srgbClr val="595959"/>
                          </a:solidFill>
                          <a:latin typeface="+mn-lt"/>
                        </a:rPr>
                        <a:t>23</a:t>
                      </a:r>
                    </a:p>
                  </a:txBody>
                  <a:tcPr marL="9525" marR="9525" marT="95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03927">
                <a:tc>
                  <a:txBody>
                    <a:bodyPr/>
                    <a:lstStyle/>
                    <a:p>
                      <a:pPr algn="l" rtl="0" fontAlgn="ctr"/>
                      <a:r>
                        <a:rPr lang="es-ES" sz="1200" b="0" i="0" u="none" strike="noStrike">
                          <a:solidFill>
                            <a:srgbClr val="626262"/>
                          </a:solidFill>
                          <a:latin typeface="+mn-lt"/>
                        </a:rPr>
                        <a:t>HUELVA</a:t>
                      </a:r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endParaRPr lang="es-ES" sz="1200" b="0" i="0" u="none" strike="noStrike">
                        <a:solidFill>
                          <a:srgbClr val="626262"/>
                        </a:solidFill>
                        <a:latin typeface="+mn-lt"/>
                      </a:endParaRPr>
                    </a:p>
                  </a:txBody>
                  <a:tcPr marL="9525" marR="9525" marT="95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 b="0" dirty="0">
                          <a:solidFill>
                            <a:srgbClr val="626262"/>
                          </a:solidFill>
                          <a:latin typeface="+mj-lt"/>
                          <a:ea typeface="Times New Roman"/>
                          <a:cs typeface="Times New Roman"/>
                        </a:rPr>
                        <a:t>20</a:t>
                      </a:r>
                      <a:endParaRPr lang="es-ES" sz="1200" b="1" dirty="0">
                        <a:solidFill>
                          <a:srgbClr val="595959"/>
                        </a:solidFill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200" b="0" i="0" u="none" strike="noStrike" dirty="0">
                          <a:solidFill>
                            <a:srgbClr val="595959"/>
                          </a:solidFill>
                          <a:latin typeface="+mn-lt"/>
                        </a:rPr>
                        <a:t>58</a:t>
                      </a:r>
                    </a:p>
                  </a:txBody>
                  <a:tcPr marL="9525" marR="9525" marT="95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200" b="0" i="0" u="none" strike="noStrike" dirty="0">
                          <a:solidFill>
                            <a:srgbClr val="595959"/>
                          </a:solidFill>
                          <a:latin typeface="+mn-lt"/>
                        </a:rPr>
                        <a:t>9</a:t>
                      </a:r>
                    </a:p>
                  </a:txBody>
                  <a:tcPr marL="9525" marR="9525" marT="95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03927">
                <a:tc>
                  <a:txBody>
                    <a:bodyPr/>
                    <a:lstStyle/>
                    <a:p>
                      <a:pPr algn="l" rtl="0" fontAlgn="ctr"/>
                      <a:r>
                        <a:rPr lang="es-ES" sz="1200" b="0" i="0" u="none" strike="noStrike">
                          <a:solidFill>
                            <a:srgbClr val="626262"/>
                          </a:solidFill>
                          <a:latin typeface="+mn-lt"/>
                        </a:rPr>
                        <a:t>JAÉN</a:t>
                      </a:r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endParaRPr lang="es-ES" sz="1200" b="0" i="0" u="none" strike="noStrike">
                        <a:solidFill>
                          <a:srgbClr val="626262"/>
                        </a:solidFill>
                        <a:latin typeface="+mn-lt"/>
                      </a:endParaRPr>
                    </a:p>
                  </a:txBody>
                  <a:tcPr marL="9525" marR="9525" marT="95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 b="0" dirty="0">
                          <a:solidFill>
                            <a:srgbClr val="626262"/>
                          </a:solidFill>
                          <a:latin typeface="+mj-lt"/>
                          <a:ea typeface="Times New Roman"/>
                          <a:cs typeface="Times New Roman"/>
                        </a:rPr>
                        <a:t>41</a:t>
                      </a:r>
                      <a:endParaRPr lang="es-ES" sz="1200" b="1" dirty="0">
                        <a:solidFill>
                          <a:srgbClr val="595959"/>
                        </a:solidFill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200" b="0" i="0" u="none" strike="noStrike" dirty="0">
                          <a:solidFill>
                            <a:srgbClr val="595959"/>
                          </a:solidFill>
                          <a:latin typeface="+mn-lt"/>
                        </a:rPr>
                        <a:t>97</a:t>
                      </a:r>
                    </a:p>
                  </a:txBody>
                  <a:tcPr marL="9525" marR="9525" marT="95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200" b="0" i="0" u="none" strike="noStrike" dirty="0">
                          <a:solidFill>
                            <a:srgbClr val="595959"/>
                          </a:solidFill>
                          <a:latin typeface="+mn-lt"/>
                        </a:rPr>
                        <a:t>16</a:t>
                      </a:r>
                    </a:p>
                  </a:txBody>
                  <a:tcPr marL="9525" marR="9525" marT="95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03927">
                <a:tc>
                  <a:txBody>
                    <a:bodyPr/>
                    <a:lstStyle/>
                    <a:p>
                      <a:pPr algn="l" rtl="0" fontAlgn="ctr"/>
                      <a:r>
                        <a:rPr lang="es-ES" sz="1200" b="0" i="0" u="none" strike="noStrike">
                          <a:solidFill>
                            <a:srgbClr val="626262"/>
                          </a:solidFill>
                          <a:latin typeface="+mn-lt"/>
                        </a:rPr>
                        <a:t>MÁLAGA</a:t>
                      </a:r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endParaRPr lang="es-ES" sz="1200" b="0" i="0" u="none" strike="noStrike">
                        <a:solidFill>
                          <a:srgbClr val="626262"/>
                        </a:solidFill>
                        <a:latin typeface="+mn-lt"/>
                      </a:endParaRPr>
                    </a:p>
                  </a:txBody>
                  <a:tcPr marL="9525" marR="9525" marT="95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 b="0" dirty="0">
                          <a:solidFill>
                            <a:srgbClr val="626262"/>
                          </a:solidFill>
                          <a:latin typeface="+mj-lt"/>
                          <a:ea typeface="Times New Roman"/>
                          <a:cs typeface="Times New Roman"/>
                        </a:rPr>
                        <a:t>38</a:t>
                      </a:r>
                      <a:endParaRPr lang="es-ES" sz="1200" b="1" dirty="0">
                        <a:solidFill>
                          <a:srgbClr val="595959"/>
                        </a:solidFill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200" b="0" i="0" u="none" strike="noStrike" dirty="0">
                          <a:solidFill>
                            <a:srgbClr val="595959"/>
                          </a:solidFill>
                          <a:latin typeface="+mn-lt"/>
                        </a:rPr>
                        <a:t>105</a:t>
                      </a:r>
                    </a:p>
                  </a:txBody>
                  <a:tcPr marL="9525" marR="9525" marT="95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200" b="0" i="0" u="none" strike="noStrike" dirty="0">
                          <a:solidFill>
                            <a:srgbClr val="595959"/>
                          </a:solidFill>
                          <a:latin typeface="+mn-lt"/>
                        </a:rPr>
                        <a:t>12</a:t>
                      </a:r>
                    </a:p>
                  </a:txBody>
                  <a:tcPr marL="9525" marR="9525" marT="95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03927">
                <a:tc>
                  <a:txBody>
                    <a:bodyPr/>
                    <a:lstStyle/>
                    <a:p>
                      <a:pPr algn="l" rtl="0" fontAlgn="ctr"/>
                      <a:r>
                        <a:rPr lang="es-ES" sz="1200" b="0" i="0" u="none" strike="noStrike">
                          <a:solidFill>
                            <a:srgbClr val="626262"/>
                          </a:solidFill>
                          <a:latin typeface="+mn-lt"/>
                        </a:rPr>
                        <a:t>SEVILLA</a:t>
                      </a:r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endParaRPr lang="es-ES" sz="1200" b="0" i="0" u="none" strike="noStrike">
                        <a:solidFill>
                          <a:srgbClr val="626262"/>
                        </a:solidFill>
                        <a:latin typeface="+mn-lt"/>
                      </a:endParaRPr>
                    </a:p>
                  </a:txBody>
                  <a:tcPr marL="9525" marR="9525" marT="95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 b="0" dirty="0">
                          <a:solidFill>
                            <a:srgbClr val="626262"/>
                          </a:solidFill>
                          <a:latin typeface="+mj-lt"/>
                          <a:ea typeface="Times New Roman"/>
                          <a:cs typeface="Times New Roman"/>
                        </a:rPr>
                        <a:t>45</a:t>
                      </a:r>
                      <a:endParaRPr lang="es-ES" sz="1200" b="1" dirty="0">
                        <a:solidFill>
                          <a:srgbClr val="595959"/>
                        </a:solidFill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200" b="0" i="0" u="none" strike="noStrike" dirty="0">
                          <a:solidFill>
                            <a:srgbClr val="595959"/>
                          </a:solidFill>
                          <a:latin typeface="+mn-lt"/>
                        </a:rPr>
                        <a:t>98</a:t>
                      </a:r>
                    </a:p>
                  </a:txBody>
                  <a:tcPr marL="9525" marR="9525" marT="95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200" b="0" i="0" u="none" strike="noStrike" dirty="0">
                          <a:solidFill>
                            <a:srgbClr val="595959"/>
                          </a:solidFill>
                          <a:latin typeface="+mn-lt"/>
                        </a:rPr>
                        <a:t>28</a:t>
                      </a:r>
                    </a:p>
                  </a:txBody>
                  <a:tcPr marL="9525" marR="9525" marT="95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03927">
                <a:tc>
                  <a:txBody>
                    <a:bodyPr/>
                    <a:lstStyle/>
                    <a:p>
                      <a:pPr algn="l" rtl="0" fontAlgn="ctr"/>
                      <a:r>
                        <a:rPr lang="es-ES" sz="1200" b="0" i="0" u="none" strike="noStrike">
                          <a:solidFill>
                            <a:srgbClr val="626262"/>
                          </a:solidFill>
                          <a:latin typeface="+mn-lt"/>
                        </a:rPr>
                        <a:t>SSCC</a:t>
                      </a:r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endParaRPr lang="es-ES" sz="1200" b="0" i="0" u="none" strike="noStrike">
                        <a:solidFill>
                          <a:srgbClr val="626262"/>
                        </a:solidFill>
                        <a:latin typeface="+mn-lt"/>
                      </a:endParaRPr>
                    </a:p>
                  </a:txBody>
                  <a:tcPr marL="9525" marR="9525" marT="95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 b="0" dirty="0">
                          <a:solidFill>
                            <a:srgbClr val="626262"/>
                          </a:solidFill>
                          <a:latin typeface="+mj-lt"/>
                          <a:ea typeface="Times New Roman"/>
                          <a:cs typeface="Times New Roman"/>
                        </a:rPr>
                        <a:t>0</a:t>
                      </a:r>
                      <a:endParaRPr lang="es-ES" sz="1200" b="1" dirty="0">
                        <a:solidFill>
                          <a:srgbClr val="595959"/>
                        </a:solidFill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200" b="0" i="0" u="none" strike="noStrike" dirty="0">
                          <a:solidFill>
                            <a:srgbClr val="595959"/>
                          </a:solidFill>
                          <a:latin typeface="+mn-lt"/>
                        </a:rPr>
                        <a:t>75</a:t>
                      </a:r>
                    </a:p>
                  </a:txBody>
                  <a:tcPr marL="9525" marR="9525" marT="95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200" b="0" i="0" u="none" strike="noStrike" dirty="0">
                          <a:solidFill>
                            <a:srgbClr val="595959"/>
                          </a:solidFill>
                          <a:latin typeface="+mn-lt"/>
                        </a:rPr>
                        <a:t>15</a:t>
                      </a:r>
                    </a:p>
                  </a:txBody>
                  <a:tcPr marL="9525" marR="9525" marT="95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14832">
                <a:tc>
                  <a:txBody>
                    <a:bodyPr/>
                    <a:lstStyle/>
                    <a:p>
                      <a:pPr algn="l" rtl="0" fontAlgn="ctr"/>
                      <a:r>
                        <a:rPr lang="es-ES" sz="1400" b="1" i="0" u="none" strike="noStrike" dirty="0">
                          <a:solidFill>
                            <a:srgbClr val="006664"/>
                          </a:solidFill>
                          <a:latin typeface="+mn-lt"/>
                        </a:rPr>
                        <a:t>ANDALUCÍA </a:t>
                      </a:r>
                    </a:p>
                  </a:txBody>
                  <a:tcPr marL="9525" marR="9525" marT="95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i="0" u="none" strike="noStrike" kern="1200" dirty="0">
                          <a:solidFill>
                            <a:srgbClr val="006664"/>
                          </a:solidFill>
                          <a:latin typeface="+mn-lt"/>
                          <a:ea typeface="+mn-ea"/>
                          <a:cs typeface="+mn-cs"/>
                        </a:rPr>
                        <a:t>263</a:t>
                      </a:r>
                      <a:endParaRPr lang="es-ES" sz="1600" b="1" i="0" u="none" strike="noStrike" kern="1200" dirty="0">
                        <a:solidFill>
                          <a:srgbClr val="006664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600" b="1" i="0" u="none" strike="noStrike" dirty="0">
                          <a:solidFill>
                            <a:srgbClr val="006664"/>
                          </a:solidFill>
                          <a:latin typeface="+mn-lt"/>
                        </a:rPr>
                        <a:t>758</a:t>
                      </a:r>
                    </a:p>
                  </a:txBody>
                  <a:tcPr marL="9525" marR="9525" marT="95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600" b="1" i="0" u="none" strike="noStrike" dirty="0">
                          <a:solidFill>
                            <a:srgbClr val="006664"/>
                          </a:solidFill>
                          <a:latin typeface="+mn-lt"/>
                        </a:rPr>
                        <a:t>169</a:t>
                      </a:r>
                    </a:p>
                  </a:txBody>
                  <a:tcPr marL="9525" marR="9525" marT="95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6" name="15 CuadroTexto"/>
          <p:cNvSpPr txBox="1"/>
          <p:nvPr/>
        </p:nvSpPr>
        <p:spPr>
          <a:xfrm>
            <a:off x="107950" y="1194916"/>
            <a:ext cx="2016125" cy="10779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s-ES" sz="28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Recursos </a:t>
            </a:r>
            <a:endParaRPr lang="es-ES" sz="3200" b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  <a:p>
            <a:pPr eaLnBrk="1" hangingPunct="1">
              <a:defRPr/>
            </a:pPr>
            <a:r>
              <a:rPr lang="es-ES" sz="3600" b="1" dirty="0">
                <a:solidFill>
                  <a:srgbClr val="006664"/>
                </a:solidFill>
                <a:latin typeface="+mj-lt"/>
              </a:rPr>
              <a:t>humanos</a:t>
            </a:r>
            <a:endParaRPr lang="es-ES" sz="3200" dirty="0">
              <a:latin typeface="+mj-lt"/>
            </a:endParaRPr>
          </a:p>
        </p:txBody>
      </p:sp>
      <p:sp>
        <p:nvSpPr>
          <p:cNvPr id="17" name="16 Elipse"/>
          <p:cNvSpPr/>
          <p:nvPr/>
        </p:nvSpPr>
        <p:spPr>
          <a:xfrm>
            <a:off x="395288" y="3284066"/>
            <a:ext cx="1728787" cy="1728788"/>
          </a:xfrm>
          <a:prstGeom prst="ellipse">
            <a:avLst/>
          </a:prstGeom>
          <a:solidFill>
            <a:srgbClr val="33CFCB"/>
          </a:solidFill>
          <a:ln>
            <a:solidFill>
              <a:srgbClr val="33CF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s-ES"/>
          </a:p>
        </p:txBody>
      </p:sp>
      <p:sp>
        <p:nvSpPr>
          <p:cNvPr id="18" name="17 CuadroTexto"/>
          <p:cNvSpPr txBox="1"/>
          <p:nvPr/>
        </p:nvSpPr>
        <p:spPr>
          <a:xfrm>
            <a:off x="395288" y="3642841"/>
            <a:ext cx="1655762" cy="8937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s-ES" sz="3200" b="1" dirty="0">
                <a:solidFill>
                  <a:schemeClr val="bg1"/>
                </a:solidFill>
                <a:latin typeface="+mn-lt"/>
              </a:rPr>
              <a:t>925</a:t>
            </a:r>
          </a:p>
          <a:p>
            <a:pPr algn="ctr" eaLnBrk="1" hangingPunct="1">
              <a:defRPr/>
            </a:pPr>
            <a:r>
              <a:rPr lang="es-ES" sz="2000" b="1" dirty="0">
                <a:solidFill>
                  <a:schemeClr val="bg1"/>
                </a:solidFill>
                <a:latin typeface="+mn-lt"/>
              </a:rPr>
              <a:t>profesionales </a:t>
            </a:r>
            <a:endParaRPr lang="es-ES" sz="32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9" name="18 Rectángulo redondeado"/>
          <p:cNvSpPr/>
          <p:nvPr/>
        </p:nvSpPr>
        <p:spPr>
          <a:xfrm>
            <a:off x="1403350" y="4579466"/>
            <a:ext cx="1368425" cy="1368425"/>
          </a:xfrm>
          <a:prstGeom prst="round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s-ES"/>
          </a:p>
        </p:txBody>
      </p:sp>
      <p:sp>
        <p:nvSpPr>
          <p:cNvPr id="20" name="19 CuadroTexto"/>
          <p:cNvSpPr txBox="1"/>
          <p:nvPr/>
        </p:nvSpPr>
        <p:spPr>
          <a:xfrm>
            <a:off x="1403350" y="4723929"/>
            <a:ext cx="1368425" cy="10144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s-ES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85%</a:t>
            </a:r>
            <a:r>
              <a:rPr lang="es-E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 </a:t>
            </a:r>
            <a:r>
              <a:rPr lang="es-E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formación universitaria</a:t>
            </a:r>
          </a:p>
        </p:txBody>
      </p:sp>
      <p:sp>
        <p:nvSpPr>
          <p:cNvPr id="31" name="30 CuadroTexto"/>
          <p:cNvSpPr txBox="1"/>
          <p:nvPr/>
        </p:nvSpPr>
        <p:spPr>
          <a:xfrm>
            <a:off x="467544" y="6381328"/>
            <a:ext cx="18722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ANDALUCÍA</a:t>
            </a:r>
            <a:r>
              <a:rPr lang="es-ES" sz="1200" b="1" dirty="0">
                <a:solidFill>
                  <a:schemeClr val="bg1"/>
                </a:solidFill>
                <a:latin typeface="+mn-lt"/>
              </a:rPr>
              <a:t>  </a:t>
            </a:r>
            <a:r>
              <a:rPr lang="es-ES" sz="1200" b="1" dirty="0">
                <a:solidFill>
                  <a:srgbClr val="08A88D"/>
                </a:solidFill>
                <a:latin typeface="+mn-lt"/>
              </a:rPr>
              <a:t>EMPRENDE</a:t>
            </a:r>
          </a:p>
        </p:txBody>
      </p:sp>
      <p:cxnSp>
        <p:nvCxnSpPr>
          <p:cNvPr id="32" name="31 Conector recto"/>
          <p:cNvCxnSpPr>
            <a:stCxn id="31" idx="3"/>
          </p:cNvCxnSpPr>
          <p:nvPr/>
        </p:nvCxnSpPr>
        <p:spPr>
          <a:xfrm>
            <a:off x="2339752" y="6519828"/>
            <a:ext cx="6048672" cy="5516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32 CuadroTexto"/>
          <p:cNvSpPr txBox="1"/>
          <p:nvPr/>
        </p:nvSpPr>
        <p:spPr>
          <a:xfrm>
            <a:off x="8388424" y="6381328"/>
            <a:ext cx="4320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54</a:t>
            </a:r>
          </a:p>
        </p:txBody>
      </p:sp>
    </p:spTree>
    <p:custDataLst>
      <p:tags r:id="rId1"/>
    </p:custDataLst>
  </p:cSld>
  <p:clrMapOvr>
    <a:masterClrMapping/>
  </p:clrMapOvr>
  <p:transition spd="slow" advClick="0"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7 Rectángulo">
            <a:extLst>
              <a:ext uri="{FF2B5EF4-FFF2-40B4-BE49-F238E27FC236}">
                <a16:creationId xmlns="" xmlns:a16="http://schemas.microsoft.com/office/drawing/2014/main" id="{A02ACF1E-CD32-4076-A74B-E4296847B5F9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8A88D">
              <a:alpha val="69000"/>
            </a:srgbClr>
          </a:solidFill>
          <a:ln>
            <a:solidFill>
              <a:srgbClr val="08AC91">
                <a:alpha val="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s-E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="" xmlns:a16="http://schemas.microsoft.com/office/drawing/2014/main" id="{479D7B9F-E547-4A20-BD21-D5966A12BD57}"/>
              </a:ext>
            </a:extLst>
          </p:cNvPr>
          <p:cNvSpPr txBox="1"/>
          <p:nvPr/>
        </p:nvSpPr>
        <p:spPr>
          <a:xfrm>
            <a:off x="0" y="1700808"/>
            <a:ext cx="915893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400" b="1" dirty="0">
                <a:solidFill>
                  <a:schemeClr val="bg1"/>
                </a:solidFill>
                <a:latin typeface="+mj-lt"/>
              </a:rPr>
              <a:t>Hasta pronto </a:t>
            </a:r>
          </a:p>
          <a:p>
            <a:pPr algn="ctr"/>
            <a:r>
              <a:rPr lang="es-ES" sz="4400" b="1" dirty="0">
                <a:solidFill>
                  <a:schemeClr val="bg1"/>
                </a:solidFill>
                <a:latin typeface="+mj-lt"/>
              </a:rPr>
              <a:t>¡Gracias!</a:t>
            </a:r>
          </a:p>
          <a:p>
            <a:pPr algn="ctr"/>
            <a:endParaRPr lang="es-ES" sz="4400" b="1" dirty="0">
              <a:solidFill>
                <a:schemeClr val="bg1"/>
              </a:solidFill>
              <a:latin typeface="+mj-lt"/>
            </a:endParaRPr>
          </a:p>
          <a:p>
            <a:pPr algn="ctr"/>
            <a:r>
              <a:rPr lang="es-ES" sz="2800" b="1" dirty="0">
                <a:solidFill>
                  <a:schemeClr val="bg1"/>
                </a:solidFill>
                <a:latin typeface="+mj-lt"/>
              </a:rPr>
              <a:t>www.andaluciaemprende.es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6BF21231-AD14-40C7-A412-E7CEC2EEFFF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5365771"/>
            <a:ext cx="6192688" cy="686738"/>
          </a:xfrm>
          <a:prstGeom prst="rect">
            <a:avLst/>
          </a:prstGeom>
        </p:spPr>
      </p:pic>
    </p:spTree>
  </p:cSld>
  <p:clrMapOvr>
    <a:masterClrMapping/>
  </p:clrMapOvr>
  <p:transition spd="slow" advClick="0"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"/>
</p:tagLst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6851</TotalTime>
  <Words>1965</Words>
  <Application>Microsoft Office PowerPoint</Application>
  <PresentationFormat>Presentación en pantalla (4:3)</PresentationFormat>
  <Paragraphs>563</Paragraphs>
  <Slides>54</Slides>
  <Notes>8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54</vt:i4>
      </vt:variant>
    </vt:vector>
  </HeadingPairs>
  <TitlesOfParts>
    <vt:vector size="55" baseType="lpstr">
      <vt:lpstr>Tema de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  <vt:lpstr>Diapositiva 21</vt:lpstr>
      <vt:lpstr>Diapositiva 22</vt:lpstr>
      <vt:lpstr>Diapositiva 23</vt:lpstr>
      <vt:lpstr>Diapositiva 24</vt:lpstr>
      <vt:lpstr>Diapositiva 25</vt:lpstr>
      <vt:lpstr>Diapositiva 26</vt:lpstr>
      <vt:lpstr>Diapositiva 27</vt:lpstr>
      <vt:lpstr>Diapositiva 28</vt:lpstr>
      <vt:lpstr>Diapositiva 29</vt:lpstr>
      <vt:lpstr>Diapositiva 30</vt:lpstr>
      <vt:lpstr>Diapositiva 31</vt:lpstr>
      <vt:lpstr>Diapositiva 32</vt:lpstr>
      <vt:lpstr>Diapositiva 33</vt:lpstr>
      <vt:lpstr>Diapositiva 34</vt:lpstr>
      <vt:lpstr>Diapositiva 35</vt:lpstr>
      <vt:lpstr>Diapositiva 36</vt:lpstr>
      <vt:lpstr>Diapositiva 37</vt:lpstr>
      <vt:lpstr>Diapositiva 38</vt:lpstr>
      <vt:lpstr>Diapositiva 39</vt:lpstr>
      <vt:lpstr>Diapositiva 40</vt:lpstr>
      <vt:lpstr>Diapositiva 41</vt:lpstr>
      <vt:lpstr>Diapositiva 42</vt:lpstr>
      <vt:lpstr>Diapositiva 43</vt:lpstr>
      <vt:lpstr>Diapositiva 44</vt:lpstr>
      <vt:lpstr>Diapositiva 45</vt:lpstr>
      <vt:lpstr>Diapositiva 46</vt:lpstr>
      <vt:lpstr>Diapositiva 47</vt:lpstr>
      <vt:lpstr>Diapositiva 48</vt:lpstr>
      <vt:lpstr>Diapositiva 49</vt:lpstr>
      <vt:lpstr>Diapositiva 50</vt:lpstr>
      <vt:lpstr>Diapositiva 51</vt:lpstr>
      <vt:lpstr>Diapositiva 52</vt:lpstr>
      <vt:lpstr>Diapositiva 53</vt:lpstr>
      <vt:lpstr>Diapositiva 54</vt:lpstr>
    </vt:vector>
  </TitlesOfParts>
  <Company>Usuario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ANDALUCIA EMPRENDE MISIÓN Y RECURSOS</dc:title>
  <dc:creator>Usuario</dc:creator>
  <cp:lastModifiedBy>cgelado</cp:lastModifiedBy>
  <cp:revision>1017</cp:revision>
  <dcterms:created xsi:type="dcterms:W3CDTF">2016-06-12T12:26:23Z</dcterms:created>
  <dcterms:modified xsi:type="dcterms:W3CDTF">2018-06-28T06:58:25Z</dcterms:modified>
</cp:coreProperties>
</file>